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5" r:id="rId20"/>
    <p:sldId id="276" r:id="rId21"/>
    <p:sldId id="277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CEFA"/>
    <a:srgbClr val="005A9C"/>
    <a:srgbClr val="FFCC00"/>
    <a:srgbClr val="EAF6FF"/>
    <a:srgbClr val="0E1A2B"/>
    <a:srgbClr val="F7FBFF"/>
    <a:srgbClr val="333333"/>
    <a:srgbClr val="001F3F"/>
    <a:srgbClr val="0B2341"/>
    <a:srgbClr val="002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4" autoAdjust="0"/>
    <p:restoredTop sz="94660"/>
  </p:normalViewPr>
  <p:slideViewPr>
    <p:cSldViewPr snapToGrid="0">
      <p:cViewPr varScale="1">
        <p:scale>
          <a:sx n="56" d="100"/>
          <a:sy n="56" d="100"/>
        </p:scale>
        <p:origin x="35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02CF4-82C5-43FD-877D-758BD47C1E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1F0C76-AF9B-446B-97A7-F229B26B677D}">
      <dgm:prSet/>
      <dgm:spPr>
        <a:solidFill>
          <a:srgbClr val="E1F4FF"/>
        </a:solidFill>
        <a:effectLst>
          <a:outerShdw blurRad="50800" dist="50800" dir="5400000" algn="ctr" rotWithShape="0">
            <a:schemeClr val="bg1"/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rgbClr val="333333"/>
              </a:solidFill>
            </a:rPr>
            <a:t>To store and manage airline data in a structured format</a:t>
          </a:r>
          <a:endParaRPr lang="en-US" dirty="0">
            <a:solidFill>
              <a:srgbClr val="333333"/>
            </a:solidFill>
          </a:endParaRPr>
        </a:p>
      </dgm:t>
    </dgm:pt>
    <dgm:pt modelId="{7473A662-BC81-4893-BE69-6045368A102C}" type="parTrans" cxnId="{49BB00D9-9707-4B7B-8D81-9AAD72CD2626}">
      <dgm:prSet/>
      <dgm:spPr/>
      <dgm:t>
        <a:bodyPr/>
        <a:lstStyle/>
        <a:p>
          <a:endParaRPr lang="en-US"/>
        </a:p>
      </dgm:t>
    </dgm:pt>
    <dgm:pt modelId="{85230991-75CA-4B1F-B0FE-4918CC8D825E}" type="sibTrans" cxnId="{49BB00D9-9707-4B7B-8D81-9AAD72CD2626}">
      <dgm:prSet/>
      <dgm:spPr/>
      <dgm:t>
        <a:bodyPr/>
        <a:lstStyle/>
        <a:p>
          <a:endParaRPr lang="en-US"/>
        </a:p>
      </dgm:t>
    </dgm:pt>
    <dgm:pt modelId="{3062FAE9-7470-4927-9440-AC1B51AA20A7}">
      <dgm:prSet/>
      <dgm:spPr>
        <a:solidFill>
          <a:srgbClr val="E1F4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rgbClr val="333333"/>
              </a:solidFill>
            </a:rPr>
            <a:t>To analyze flight routes, pricing, and airline performance</a:t>
          </a:r>
          <a:endParaRPr lang="en-US" dirty="0">
            <a:solidFill>
              <a:srgbClr val="333333"/>
            </a:solidFill>
          </a:endParaRPr>
        </a:p>
      </dgm:t>
    </dgm:pt>
    <dgm:pt modelId="{38BF8A73-3550-4C16-8B47-C288E6C2400A}" type="parTrans" cxnId="{5A263BB0-29F0-4A0C-B26F-E023EE041E3A}">
      <dgm:prSet/>
      <dgm:spPr/>
      <dgm:t>
        <a:bodyPr/>
        <a:lstStyle/>
        <a:p>
          <a:endParaRPr lang="en-US"/>
        </a:p>
      </dgm:t>
    </dgm:pt>
    <dgm:pt modelId="{5B163905-9D2B-41A0-8723-C9E0029DB91C}" type="sibTrans" cxnId="{5A263BB0-29F0-4A0C-B26F-E023EE041E3A}">
      <dgm:prSet/>
      <dgm:spPr/>
      <dgm:t>
        <a:bodyPr/>
        <a:lstStyle/>
        <a:p>
          <a:endParaRPr lang="en-US"/>
        </a:p>
      </dgm:t>
    </dgm:pt>
    <dgm:pt modelId="{F3BB7F76-14E9-487F-AFE5-83BDFBE0AAA7}">
      <dgm:prSet/>
      <dgm:spPr>
        <a:solidFill>
          <a:srgbClr val="E1F4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rgbClr val="333333"/>
              </a:solidFill>
            </a:rPr>
            <a:t>To evaluate passenger booking trends and seat class choices</a:t>
          </a:r>
          <a:endParaRPr lang="en-US" dirty="0">
            <a:solidFill>
              <a:srgbClr val="333333"/>
            </a:solidFill>
          </a:endParaRPr>
        </a:p>
      </dgm:t>
    </dgm:pt>
    <dgm:pt modelId="{AE7087D4-DCD7-4FD0-BC83-0ACBB5A32B7B}" type="parTrans" cxnId="{A571BEBA-59B0-44E9-8FE2-0EAA506E512B}">
      <dgm:prSet/>
      <dgm:spPr/>
      <dgm:t>
        <a:bodyPr/>
        <a:lstStyle/>
        <a:p>
          <a:endParaRPr lang="en-US"/>
        </a:p>
      </dgm:t>
    </dgm:pt>
    <dgm:pt modelId="{6C653C7E-3409-4305-A6B3-12355C339EC7}" type="sibTrans" cxnId="{A571BEBA-59B0-44E9-8FE2-0EAA506E512B}">
      <dgm:prSet/>
      <dgm:spPr/>
      <dgm:t>
        <a:bodyPr/>
        <a:lstStyle/>
        <a:p>
          <a:endParaRPr lang="en-US"/>
        </a:p>
      </dgm:t>
    </dgm:pt>
    <dgm:pt modelId="{704701FB-2B17-4D4B-B51F-F80625A8E705}">
      <dgm:prSet/>
      <dgm:spPr>
        <a:solidFill>
          <a:srgbClr val="E1F4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rgbClr val="333333"/>
              </a:solidFill>
            </a:rPr>
            <a:t>To calculate revenue generated through confirmed bookings</a:t>
          </a:r>
          <a:endParaRPr lang="en-US" dirty="0">
            <a:solidFill>
              <a:srgbClr val="333333"/>
            </a:solidFill>
          </a:endParaRPr>
        </a:p>
      </dgm:t>
    </dgm:pt>
    <dgm:pt modelId="{23B060F9-730F-4615-A978-737E14DABD9D}" type="parTrans" cxnId="{A1303AA5-8FD1-4EB6-848B-D3A31D7C7ACF}">
      <dgm:prSet/>
      <dgm:spPr/>
      <dgm:t>
        <a:bodyPr/>
        <a:lstStyle/>
        <a:p>
          <a:endParaRPr lang="en-US"/>
        </a:p>
      </dgm:t>
    </dgm:pt>
    <dgm:pt modelId="{E98B9F5D-0CF3-4FBB-A408-BB1B79315576}" type="sibTrans" cxnId="{A1303AA5-8FD1-4EB6-848B-D3A31D7C7ACF}">
      <dgm:prSet/>
      <dgm:spPr/>
      <dgm:t>
        <a:bodyPr/>
        <a:lstStyle/>
        <a:p>
          <a:endParaRPr lang="en-US"/>
        </a:p>
      </dgm:t>
    </dgm:pt>
    <dgm:pt modelId="{63A183E4-7DD1-4875-912F-A32EEAAEF394}">
      <dgm:prSet/>
      <dgm:spPr>
        <a:solidFill>
          <a:srgbClr val="E1F4FF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solidFill>
                <a:srgbClr val="333333"/>
              </a:solidFill>
            </a:rPr>
            <a:t>To use SQL queries for data retrieval, analysis, and decision-making</a:t>
          </a:r>
          <a:endParaRPr lang="en-US" dirty="0">
            <a:solidFill>
              <a:srgbClr val="333333"/>
            </a:solidFill>
          </a:endParaRPr>
        </a:p>
      </dgm:t>
    </dgm:pt>
    <dgm:pt modelId="{C742425C-C8A9-4E84-9B98-1AEAF41ED393}" type="parTrans" cxnId="{75F3099C-D815-4A31-84C0-E6C70D446288}">
      <dgm:prSet/>
      <dgm:spPr/>
      <dgm:t>
        <a:bodyPr/>
        <a:lstStyle/>
        <a:p>
          <a:endParaRPr lang="en-US"/>
        </a:p>
      </dgm:t>
    </dgm:pt>
    <dgm:pt modelId="{F67D95D4-F4C0-4337-951B-3514CD1A1A3D}" type="sibTrans" cxnId="{75F3099C-D815-4A31-84C0-E6C70D446288}">
      <dgm:prSet/>
      <dgm:spPr/>
      <dgm:t>
        <a:bodyPr/>
        <a:lstStyle/>
        <a:p>
          <a:endParaRPr lang="en-US"/>
        </a:p>
      </dgm:t>
    </dgm:pt>
    <dgm:pt modelId="{7CAE4437-8E84-4CE5-A7A9-66E9400D391F}" type="pres">
      <dgm:prSet presAssocID="{72402CF4-82C5-43FD-877D-758BD47C1E5E}" presName="root" presStyleCnt="0">
        <dgm:presLayoutVars>
          <dgm:dir/>
          <dgm:resizeHandles val="exact"/>
        </dgm:presLayoutVars>
      </dgm:prSet>
      <dgm:spPr/>
    </dgm:pt>
    <dgm:pt modelId="{87191FB8-1C51-4DBF-86F8-A14EF47885FB}" type="pres">
      <dgm:prSet presAssocID="{3062FAE9-7470-4927-9440-AC1B51AA20A7}" presName="compNode" presStyleCnt="0"/>
      <dgm:spPr/>
    </dgm:pt>
    <dgm:pt modelId="{6CB380DD-4671-452C-8C28-07E16D8B7F29}" type="pres">
      <dgm:prSet presAssocID="{3062FAE9-7470-4927-9440-AC1B51AA20A7}" presName="bgRect" presStyleLbl="bgShp" presStyleIdx="0" presStyleCnt="5"/>
      <dgm:spPr>
        <a:solidFill>
          <a:srgbClr val="E1F4FF"/>
        </a:solidFill>
      </dgm:spPr>
    </dgm:pt>
    <dgm:pt modelId="{72AC63F9-1934-4CC0-ACED-E5A6963B8C37}" type="pres">
      <dgm:prSet presAssocID="{3062FAE9-7470-4927-9440-AC1B51AA20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7CF95846-1FA7-4D2A-AD1C-F1FB5389F74E}" type="pres">
      <dgm:prSet presAssocID="{3062FAE9-7470-4927-9440-AC1B51AA20A7}" presName="spaceRect" presStyleCnt="0"/>
      <dgm:spPr/>
    </dgm:pt>
    <dgm:pt modelId="{DD987B1E-EFB5-4840-81A4-D2D91FFBE752}" type="pres">
      <dgm:prSet presAssocID="{3062FAE9-7470-4927-9440-AC1B51AA20A7}" presName="parTx" presStyleLbl="revTx" presStyleIdx="0" presStyleCnt="5">
        <dgm:presLayoutVars>
          <dgm:chMax val="0"/>
          <dgm:chPref val="0"/>
        </dgm:presLayoutVars>
      </dgm:prSet>
      <dgm:spPr/>
    </dgm:pt>
    <dgm:pt modelId="{FA3AB4E1-9C0F-4B7D-A6F6-6B3CC85D0FBC}" type="pres">
      <dgm:prSet presAssocID="{5B163905-9D2B-41A0-8723-C9E0029DB91C}" presName="sibTrans" presStyleCnt="0"/>
      <dgm:spPr/>
    </dgm:pt>
    <dgm:pt modelId="{CF902ADB-C8DE-4139-9436-B219A88C5EE7}" type="pres">
      <dgm:prSet presAssocID="{F3BB7F76-14E9-487F-AFE5-83BDFBE0AAA7}" presName="compNode" presStyleCnt="0"/>
      <dgm:spPr/>
    </dgm:pt>
    <dgm:pt modelId="{0A4EFD7F-3F56-42A9-8E1D-3FDFCA11578C}" type="pres">
      <dgm:prSet presAssocID="{F3BB7F76-14E9-487F-AFE5-83BDFBE0AAA7}" presName="bgRect" presStyleLbl="bgShp" presStyleIdx="1" presStyleCnt="5"/>
      <dgm:spPr>
        <a:solidFill>
          <a:srgbClr val="E1F4FF"/>
        </a:solidFill>
      </dgm:spPr>
    </dgm:pt>
    <dgm:pt modelId="{E9DD8870-609B-4826-BDDD-C980759F2DE1}" type="pres">
      <dgm:prSet presAssocID="{F3BB7F76-14E9-487F-AFE5-83BDFBE0AA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F410544-6FFA-46BD-AD28-538D8B06FE28}" type="pres">
      <dgm:prSet presAssocID="{F3BB7F76-14E9-487F-AFE5-83BDFBE0AAA7}" presName="spaceRect" presStyleCnt="0"/>
      <dgm:spPr/>
    </dgm:pt>
    <dgm:pt modelId="{969750AB-4438-4558-925E-FAFEC4DE70AA}" type="pres">
      <dgm:prSet presAssocID="{F3BB7F76-14E9-487F-AFE5-83BDFBE0AAA7}" presName="parTx" presStyleLbl="revTx" presStyleIdx="1" presStyleCnt="5">
        <dgm:presLayoutVars>
          <dgm:chMax val="0"/>
          <dgm:chPref val="0"/>
        </dgm:presLayoutVars>
      </dgm:prSet>
      <dgm:spPr/>
    </dgm:pt>
    <dgm:pt modelId="{0CC4E030-2ADA-4FFB-A084-9EC7494328F2}" type="pres">
      <dgm:prSet presAssocID="{6C653C7E-3409-4305-A6B3-12355C339EC7}" presName="sibTrans" presStyleCnt="0"/>
      <dgm:spPr/>
    </dgm:pt>
    <dgm:pt modelId="{3E1CC0A9-A542-4283-8CE4-8873167A6F93}" type="pres">
      <dgm:prSet presAssocID="{704701FB-2B17-4D4B-B51F-F80625A8E705}" presName="compNode" presStyleCnt="0"/>
      <dgm:spPr/>
    </dgm:pt>
    <dgm:pt modelId="{1EA734C0-CE7A-4FCB-BAFA-083FFE63B68B}" type="pres">
      <dgm:prSet presAssocID="{704701FB-2B17-4D4B-B51F-F80625A8E705}" presName="bgRect" presStyleLbl="bgShp" presStyleIdx="2" presStyleCnt="5"/>
      <dgm:spPr>
        <a:solidFill>
          <a:srgbClr val="E1F4FF"/>
        </a:solidFill>
      </dgm:spPr>
    </dgm:pt>
    <dgm:pt modelId="{3A85775D-CDDA-4574-BDEA-EFC3882FC799}" type="pres">
      <dgm:prSet presAssocID="{704701FB-2B17-4D4B-B51F-F80625A8E7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67C9174-FF7C-4722-98C7-69C61C5432C1}" type="pres">
      <dgm:prSet presAssocID="{704701FB-2B17-4D4B-B51F-F80625A8E705}" presName="spaceRect" presStyleCnt="0"/>
      <dgm:spPr/>
    </dgm:pt>
    <dgm:pt modelId="{78174FEA-34B0-4CF9-AE52-5E173A52BDD3}" type="pres">
      <dgm:prSet presAssocID="{704701FB-2B17-4D4B-B51F-F80625A8E705}" presName="parTx" presStyleLbl="revTx" presStyleIdx="2" presStyleCnt="5">
        <dgm:presLayoutVars>
          <dgm:chMax val="0"/>
          <dgm:chPref val="0"/>
        </dgm:presLayoutVars>
      </dgm:prSet>
      <dgm:spPr/>
    </dgm:pt>
    <dgm:pt modelId="{71EA78F6-A731-4521-A1E5-E066D062231C}" type="pres">
      <dgm:prSet presAssocID="{E98B9F5D-0CF3-4FBB-A408-BB1B79315576}" presName="sibTrans" presStyleCnt="0"/>
      <dgm:spPr/>
    </dgm:pt>
    <dgm:pt modelId="{E884F83C-6ED0-4898-95EF-F3A92BAD8D1B}" type="pres">
      <dgm:prSet presAssocID="{63A183E4-7DD1-4875-912F-A32EEAAEF394}" presName="compNode" presStyleCnt="0"/>
      <dgm:spPr/>
    </dgm:pt>
    <dgm:pt modelId="{6C73FB73-567C-441D-A7FA-EC1AA691EDF1}" type="pres">
      <dgm:prSet presAssocID="{63A183E4-7DD1-4875-912F-A32EEAAEF394}" presName="bgRect" presStyleLbl="bgShp" presStyleIdx="3" presStyleCnt="5"/>
      <dgm:spPr>
        <a:solidFill>
          <a:srgbClr val="E1F4FF"/>
        </a:solidFill>
      </dgm:spPr>
    </dgm:pt>
    <dgm:pt modelId="{71842E12-C542-429B-877D-101EDD4490D1}" type="pres">
      <dgm:prSet presAssocID="{63A183E4-7DD1-4875-912F-A32EEAAEF3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7055A03F-EAE4-4EA8-BE8E-89CC891F4076}" type="pres">
      <dgm:prSet presAssocID="{63A183E4-7DD1-4875-912F-A32EEAAEF394}" presName="spaceRect" presStyleCnt="0"/>
      <dgm:spPr/>
    </dgm:pt>
    <dgm:pt modelId="{E421AE00-CD0B-4D39-8319-2FD75BA6B838}" type="pres">
      <dgm:prSet presAssocID="{63A183E4-7DD1-4875-912F-A32EEAAEF394}" presName="parTx" presStyleLbl="revTx" presStyleIdx="3" presStyleCnt="5">
        <dgm:presLayoutVars>
          <dgm:chMax val="0"/>
          <dgm:chPref val="0"/>
        </dgm:presLayoutVars>
      </dgm:prSet>
      <dgm:spPr/>
    </dgm:pt>
    <dgm:pt modelId="{61966619-CACE-4F9C-A917-93DE8658DE4C}" type="pres">
      <dgm:prSet presAssocID="{F67D95D4-F4C0-4337-951B-3514CD1A1A3D}" presName="sibTrans" presStyleCnt="0"/>
      <dgm:spPr/>
    </dgm:pt>
    <dgm:pt modelId="{432F59F1-2B68-40A1-8EFC-4407095895F3}" type="pres">
      <dgm:prSet presAssocID="{DB1F0C76-AF9B-446B-97A7-F229B26B677D}" presName="compNode" presStyleCnt="0"/>
      <dgm:spPr/>
    </dgm:pt>
    <dgm:pt modelId="{26AB9383-5C83-4CB0-BC96-731CEEB9E9A7}" type="pres">
      <dgm:prSet presAssocID="{DB1F0C76-AF9B-446B-97A7-F229B26B677D}" presName="bgRect" presStyleLbl="bgShp" presStyleIdx="4" presStyleCnt="5"/>
      <dgm:spPr>
        <a:solidFill>
          <a:srgbClr val="E1F4FF"/>
        </a:solidFill>
      </dgm:spPr>
    </dgm:pt>
    <dgm:pt modelId="{614357C7-B09A-42A2-89E0-A6233FCC8795}" type="pres">
      <dgm:prSet presAssocID="{DB1F0C76-AF9B-446B-97A7-F229B26B67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F9E125-AF2E-42F3-A065-9C9AFFA632DD}" type="pres">
      <dgm:prSet presAssocID="{DB1F0C76-AF9B-446B-97A7-F229B26B677D}" presName="spaceRect" presStyleCnt="0"/>
      <dgm:spPr/>
    </dgm:pt>
    <dgm:pt modelId="{852F8DBA-740B-4ECD-A9D1-079EBA2ED1BC}" type="pres">
      <dgm:prSet presAssocID="{DB1F0C76-AF9B-446B-97A7-F229B26B677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AA49C19-61CF-4C4B-B5D0-FE8560E0913B}" type="presOf" srcId="{704701FB-2B17-4D4B-B51F-F80625A8E705}" destId="{78174FEA-34B0-4CF9-AE52-5E173A52BDD3}" srcOrd="0" destOrd="0" presId="urn:microsoft.com/office/officeart/2018/2/layout/IconVerticalSolidList"/>
    <dgm:cxn modelId="{B97DD21F-B25B-416D-A3CC-03A7809412A1}" type="presOf" srcId="{DB1F0C76-AF9B-446B-97A7-F229B26B677D}" destId="{852F8DBA-740B-4ECD-A9D1-079EBA2ED1BC}" srcOrd="0" destOrd="0" presId="urn:microsoft.com/office/officeart/2018/2/layout/IconVerticalSolidList"/>
    <dgm:cxn modelId="{D6921F36-EABE-4A85-B337-D0DF5C121366}" type="presOf" srcId="{72402CF4-82C5-43FD-877D-758BD47C1E5E}" destId="{7CAE4437-8E84-4CE5-A7A9-66E9400D391F}" srcOrd="0" destOrd="0" presId="urn:microsoft.com/office/officeart/2018/2/layout/IconVerticalSolidList"/>
    <dgm:cxn modelId="{22108438-F275-4E6A-89DA-C2E20AD5F34A}" type="presOf" srcId="{3062FAE9-7470-4927-9440-AC1B51AA20A7}" destId="{DD987B1E-EFB5-4840-81A4-D2D91FFBE752}" srcOrd="0" destOrd="0" presId="urn:microsoft.com/office/officeart/2018/2/layout/IconVerticalSolidList"/>
    <dgm:cxn modelId="{82809949-8B97-4581-8AC5-5EDD4D2C5B0D}" type="presOf" srcId="{F3BB7F76-14E9-487F-AFE5-83BDFBE0AAA7}" destId="{969750AB-4438-4558-925E-FAFEC4DE70AA}" srcOrd="0" destOrd="0" presId="urn:microsoft.com/office/officeart/2018/2/layout/IconVerticalSolidList"/>
    <dgm:cxn modelId="{75F3099C-D815-4A31-84C0-E6C70D446288}" srcId="{72402CF4-82C5-43FD-877D-758BD47C1E5E}" destId="{63A183E4-7DD1-4875-912F-A32EEAAEF394}" srcOrd="3" destOrd="0" parTransId="{C742425C-C8A9-4E84-9B98-1AEAF41ED393}" sibTransId="{F67D95D4-F4C0-4337-951B-3514CD1A1A3D}"/>
    <dgm:cxn modelId="{A1303AA5-8FD1-4EB6-848B-D3A31D7C7ACF}" srcId="{72402CF4-82C5-43FD-877D-758BD47C1E5E}" destId="{704701FB-2B17-4D4B-B51F-F80625A8E705}" srcOrd="2" destOrd="0" parTransId="{23B060F9-730F-4615-A978-737E14DABD9D}" sibTransId="{E98B9F5D-0CF3-4FBB-A408-BB1B79315576}"/>
    <dgm:cxn modelId="{5A263BB0-29F0-4A0C-B26F-E023EE041E3A}" srcId="{72402CF4-82C5-43FD-877D-758BD47C1E5E}" destId="{3062FAE9-7470-4927-9440-AC1B51AA20A7}" srcOrd="0" destOrd="0" parTransId="{38BF8A73-3550-4C16-8B47-C288E6C2400A}" sibTransId="{5B163905-9D2B-41A0-8723-C9E0029DB91C}"/>
    <dgm:cxn modelId="{A571BEBA-59B0-44E9-8FE2-0EAA506E512B}" srcId="{72402CF4-82C5-43FD-877D-758BD47C1E5E}" destId="{F3BB7F76-14E9-487F-AFE5-83BDFBE0AAA7}" srcOrd="1" destOrd="0" parTransId="{AE7087D4-DCD7-4FD0-BC83-0ACBB5A32B7B}" sibTransId="{6C653C7E-3409-4305-A6B3-12355C339EC7}"/>
    <dgm:cxn modelId="{5E912ED0-816E-4C6F-B922-7AC6DE9EA3F8}" type="presOf" srcId="{63A183E4-7DD1-4875-912F-A32EEAAEF394}" destId="{E421AE00-CD0B-4D39-8319-2FD75BA6B838}" srcOrd="0" destOrd="0" presId="urn:microsoft.com/office/officeart/2018/2/layout/IconVerticalSolidList"/>
    <dgm:cxn modelId="{49BB00D9-9707-4B7B-8D81-9AAD72CD2626}" srcId="{72402CF4-82C5-43FD-877D-758BD47C1E5E}" destId="{DB1F0C76-AF9B-446B-97A7-F229B26B677D}" srcOrd="4" destOrd="0" parTransId="{7473A662-BC81-4893-BE69-6045368A102C}" sibTransId="{85230991-75CA-4B1F-B0FE-4918CC8D825E}"/>
    <dgm:cxn modelId="{D39A4F46-D25B-44F0-9D70-3C228ACB3FDF}" type="presParOf" srcId="{7CAE4437-8E84-4CE5-A7A9-66E9400D391F}" destId="{87191FB8-1C51-4DBF-86F8-A14EF47885FB}" srcOrd="0" destOrd="0" presId="urn:microsoft.com/office/officeart/2018/2/layout/IconVerticalSolidList"/>
    <dgm:cxn modelId="{A94A081F-E5DC-4DE3-9616-76172B765281}" type="presParOf" srcId="{87191FB8-1C51-4DBF-86F8-A14EF47885FB}" destId="{6CB380DD-4671-452C-8C28-07E16D8B7F29}" srcOrd="0" destOrd="0" presId="urn:microsoft.com/office/officeart/2018/2/layout/IconVerticalSolidList"/>
    <dgm:cxn modelId="{AC2FFF92-5D9C-4B94-80CE-A7127F1616D2}" type="presParOf" srcId="{87191FB8-1C51-4DBF-86F8-A14EF47885FB}" destId="{72AC63F9-1934-4CC0-ACED-E5A6963B8C37}" srcOrd="1" destOrd="0" presId="urn:microsoft.com/office/officeart/2018/2/layout/IconVerticalSolidList"/>
    <dgm:cxn modelId="{23D3CA4F-9519-44E6-9D92-0CBF226F4AC5}" type="presParOf" srcId="{87191FB8-1C51-4DBF-86F8-A14EF47885FB}" destId="{7CF95846-1FA7-4D2A-AD1C-F1FB5389F74E}" srcOrd="2" destOrd="0" presId="urn:microsoft.com/office/officeart/2018/2/layout/IconVerticalSolidList"/>
    <dgm:cxn modelId="{2F0B8416-15B9-4369-AAF2-65C6217B1CBC}" type="presParOf" srcId="{87191FB8-1C51-4DBF-86F8-A14EF47885FB}" destId="{DD987B1E-EFB5-4840-81A4-D2D91FFBE752}" srcOrd="3" destOrd="0" presId="urn:microsoft.com/office/officeart/2018/2/layout/IconVerticalSolidList"/>
    <dgm:cxn modelId="{389AAC86-20FD-4D8B-BDD9-C09D538377B9}" type="presParOf" srcId="{7CAE4437-8E84-4CE5-A7A9-66E9400D391F}" destId="{FA3AB4E1-9C0F-4B7D-A6F6-6B3CC85D0FBC}" srcOrd="1" destOrd="0" presId="urn:microsoft.com/office/officeart/2018/2/layout/IconVerticalSolidList"/>
    <dgm:cxn modelId="{4A7E3044-B202-4AF6-9474-67FC069DE9FB}" type="presParOf" srcId="{7CAE4437-8E84-4CE5-A7A9-66E9400D391F}" destId="{CF902ADB-C8DE-4139-9436-B219A88C5EE7}" srcOrd="2" destOrd="0" presId="urn:microsoft.com/office/officeart/2018/2/layout/IconVerticalSolidList"/>
    <dgm:cxn modelId="{B8292473-7158-40EE-8529-01D72243DB39}" type="presParOf" srcId="{CF902ADB-C8DE-4139-9436-B219A88C5EE7}" destId="{0A4EFD7F-3F56-42A9-8E1D-3FDFCA11578C}" srcOrd="0" destOrd="0" presId="urn:microsoft.com/office/officeart/2018/2/layout/IconVerticalSolidList"/>
    <dgm:cxn modelId="{D2A085DC-B2E7-4799-9687-6CB08BC51A47}" type="presParOf" srcId="{CF902ADB-C8DE-4139-9436-B219A88C5EE7}" destId="{E9DD8870-609B-4826-BDDD-C980759F2DE1}" srcOrd="1" destOrd="0" presId="urn:microsoft.com/office/officeart/2018/2/layout/IconVerticalSolidList"/>
    <dgm:cxn modelId="{4CFD692A-D4E2-489F-A74F-5418EE3258B8}" type="presParOf" srcId="{CF902ADB-C8DE-4139-9436-B219A88C5EE7}" destId="{7F410544-6FFA-46BD-AD28-538D8B06FE28}" srcOrd="2" destOrd="0" presId="urn:microsoft.com/office/officeart/2018/2/layout/IconVerticalSolidList"/>
    <dgm:cxn modelId="{B89488C7-1696-464D-82EF-3639BCB7E3EB}" type="presParOf" srcId="{CF902ADB-C8DE-4139-9436-B219A88C5EE7}" destId="{969750AB-4438-4558-925E-FAFEC4DE70AA}" srcOrd="3" destOrd="0" presId="urn:microsoft.com/office/officeart/2018/2/layout/IconVerticalSolidList"/>
    <dgm:cxn modelId="{50075796-99D4-458E-8E68-98F2EB760616}" type="presParOf" srcId="{7CAE4437-8E84-4CE5-A7A9-66E9400D391F}" destId="{0CC4E030-2ADA-4FFB-A084-9EC7494328F2}" srcOrd="3" destOrd="0" presId="urn:microsoft.com/office/officeart/2018/2/layout/IconVerticalSolidList"/>
    <dgm:cxn modelId="{6F737D1E-5F66-481F-8597-0C498FAA62DF}" type="presParOf" srcId="{7CAE4437-8E84-4CE5-A7A9-66E9400D391F}" destId="{3E1CC0A9-A542-4283-8CE4-8873167A6F93}" srcOrd="4" destOrd="0" presId="urn:microsoft.com/office/officeart/2018/2/layout/IconVerticalSolidList"/>
    <dgm:cxn modelId="{331C4466-7F05-477A-A709-1659513E2AC6}" type="presParOf" srcId="{3E1CC0A9-A542-4283-8CE4-8873167A6F93}" destId="{1EA734C0-CE7A-4FCB-BAFA-083FFE63B68B}" srcOrd="0" destOrd="0" presId="urn:microsoft.com/office/officeart/2018/2/layout/IconVerticalSolidList"/>
    <dgm:cxn modelId="{82F855A7-8CF5-4CCF-B82A-57C64667A8F8}" type="presParOf" srcId="{3E1CC0A9-A542-4283-8CE4-8873167A6F93}" destId="{3A85775D-CDDA-4574-BDEA-EFC3882FC799}" srcOrd="1" destOrd="0" presId="urn:microsoft.com/office/officeart/2018/2/layout/IconVerticalSolidList"/>
    <dgm:cxn modelId="{71FDE8DB-52D3-4553-B44C-B7159D0A32A1}" type="presParOf" srcId="{3E1CC0A9-A542-4283-8CE4-8873167A6F93}" destId="{F67C9174-FF7C-4722-98C7-69C61C5432C1}" srcOrd="2" destOrd="0" presId="urn:microsoft.com/office/officeart/2018/2/layout/IconVerticalSolidList"/>
    <dgm:cxn modelId="{A4B454A9-EB55-4710-B337-949F3B831134}" type="presParOf" srcId="{3E1CC0A9-A542-4283-8CE4-8873167A6F93}" destId="{78174FEA-34B0-4CF9-AE52-5E173A52BDD3}" srcOrd="3" destOrd="0" presId="urn:microsoft.com/office/officeart/2018/2/layout/IconVerticalSolidList"/>
    <dgm:cxn modelId="{1E37B3D2-3C05-43AB-914B-793CE909CFD1}" type="presParOf" srcId="{7CAE4437-8E84-4CE5-A7A9-66E9400D391F}" destId="{71EA78F6-A731-4521-A1E5-E066D062231C}" srcOrd="5" destOrd="0" presId="urn:microsoft.com/office/officeart/2018/2/layout/IconVerticalSolidList"/>
    <dgm:cxn modelId="{6FC7F813-A1A2-4074-B840-AC48D9923EDC}" type="presParOf" srcId="{7CAE4437-8E84-4CE5-A7A9-66E9400D391F}" destId="{E884F83C-6ED0-4898-95EF-F3A92BAD8D1B}" srcOrd="6" destOrd="0" presId="urn:microsoft.com/office/officeart/2018/2/layout/IconVerticalSolidList"/>
    <dgm:cxn modelId="{A5C73CC2-47D7-4043-9B5D-1ADDFBC62C88}" type="presParOf" srcId="{E884F83C-6ED0-4898-95EF-F3A92BAD8D1B}" destId="{6C73FB73-567C-441D-A7FA-EC1AA691EDF1}" srcOrd="0" destOrd="0" presId="urn:microsoft.com/office/officeart/2018/2/layout/IconVerticalSolidList"/>
    <dgm:cxn modelId="{F66830EF-E1DE-4755-8B10-1B618B2BEBEF}" type="presParOf" srcId="{E884F83C-6ED0-4898-95EF-F3A92BAD8D1B}" destId="{71842E12-C542-429B-877D-101EDD4490D1}" srcOrd="1" destOrd="0" presId="urn:microsoft.com/office/officeart/2018/2/layout/IconVerticalSolidList"/>
    <dgm:cxn modelId="{6A33C879-129E-4654-8568-ACF219ADED96}" type="presParOf" srcId="{E884F83C-6ED0-4898-95EF-F3A92BAD8D1B}" destId="{7055A03F-EAE4-4EA8-BE8E-89CC891F4076}" srcOrd="2" destOrd="0" presId="urn:microsoft.com/office/officeart/2018/2/layout/IconVerticalSolidList"/>
    <dgm:cxn modelId="{97078D7B-D925-4623-BE97-14B8A7622767}" type="presParOf" srcId="{E884F83C-6ED0-4898-95EF-F3A92BAD8D1B}" destId="{E421AE00-CD0B-4D39-8319-2FD75BA6B838}" srcOrd="3" destOrd="0" presId="urn:microsoft.com/office/officeart/2018/2/layout/IconVerticalSolidList"/>
    <dgm:cxn modelId="{1D6ED177-6879-4583-9762-4E106647384A}" type="presParOf" srcId="{7CAE4437-8E84-4CE5-A7A9-66E9400D391F}" destId="{61966619-CACE-4F9C-A917-93DE8658DE4C}" srcOrd="7" destOrd="0" presId="urn:microsoft.com/office/officeart/2018/2/layout/IconVerticalSolidList"/>
    <dgm:cxn modelId="{9332A310-B2D2-476F-8758-E3C87A123E48}" type="presParOf" srcId="{7CAE4437-8E84-4CE5-A7A9-66E9400D391F}" destId="{432F59F1-2B68-40A1-8EFC-4407095895F3}" srcOrd="8" destOrd="0" presId="urn:microsoft.com/office/officeart/2018/2/layout/IconVerticalSolidList"/>
    <dgm:cxn modelId="{FA741EFF-9CD5-40CF-9163-FA9526CECF93}" type="presParOf" srcId="{432F59F1-2B68-40A1-8EFC-4407095895F3}" destId="{26AB9383-5C83-4CB0-BC96-731CEEB9E9A7}" srcOrd="0" destOrd="0" presId="urn:microsoft.com/office/officeart/2018/2/layout/IconVerticalSolidList"/>
    <dgm:cxn modelId="{C1AC9509-E1D1-4E8D-A1CE-D7C3768903D9}" type="presParOf" srcId="{432F59F1-2B68-40A1-8EFC-4407095895F3}" destId="{614357C7-B09A-42A2-89E0-A6233FCC8795}" srcOrd="1" destOrd="0" presId="urn:microsoft.com/office/officeart/2018/2/layout/IconVerticalSolidList"/>
    <dgm:cxn modelId="{89FC886C-2432-4016-AC37-514BF57D542D}" type="presParOf" srcId="{432F59F1-2B68-40A1-8EFC-4407095895F3}" destId="{5AF9E125-AF2E-42F3-A065-9C9AFFA632DD}" srcOrd="2" destOrd="0" presId="urn:microsoft.com/office/officeart/2018/2/layout/IconVerticalSolidList"/>
    <dgm:cxn modelId="{A6C229D4-7019-4925-AF00-9E7AF8DB48FC}" type="presParOf" srcId="{432F59F1-2B68-40A1-8EFC-4407095895F3}" destId="{852F8DBA-740B-4ECD-A9D1-079EBA2ED1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380DD-4671-452C-8C28-07E16D8B7F29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C63F9-1934-4CC0-ACED-E5A6963B8C37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87B1E-EFB5-4840-81A4-D2D91FFBE752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rgbClr val="333333"/>
              </a:solidFill>
            </a:rPr>
            <a:t>To analyze flight routes, pricing, and airline performance</a:t>
          </a:r>
          <a:endParaRPr lang="en-US" sz="1900" kern="1200" dirty="0">
            <a:solidFill>
              <a:srgbClr val="333333"/>
            </a:solidFill>
          </a:endParaRPr>
        </a:p>
      </dsp:txBody>
      <dsp:txXfrm>
        <a:off x="1059754" y="4307"/>
        <a:ext cx="5304469" cy="917536"/>
      </dsp:txXfrm>
    </dsp:sp>
    <dsp:sp modelId="{0A4EFD7F-3F56-42A9-8E1D-3FDFCA11578C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D8870-609B-4826-BDDD-C980759F2DE1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750AB-4438-4558-925E-FAFEC4DE70AA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rgbClr val="333333"/>
              </a:solidFill>
            </a:rPr>
            <a:t>To evaluate passenger booking trends and seat class choices</a:t>
          </a:r>
          <a:endParaRPr lang="en-US" sz="1900" kern="1200" dirty="0">
            <a:solidFill>
              <a:srgbClr val="333333"/>
            </a:solidFill>
          </a:endParaRPr>
        </a:p>
      </dsp:txBody>
      <dsp:txXfrm>
        <a:off x="1059754" y="1151227"/>
        <a:ext cx="5304469" cy="917536"/>
      </dsp:txXfrm>
    </dsp:sp>
    <dsp:sp modelId="{1EA734C0-CE7A-4FCB-BAFA-083FFE63B68B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5775D-CDDA-4574-BDEA-EFC3882FC799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74FEA-34B0-4CF9-AE52-5E173A52BDD3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rgbClr val="333333"/>
              </a:solidFill>
            </a:rPr>
            <a:t>To calculate revenue generated through confirmed bookings</a:t>
          </a:r>
          <a:endParaRPr lang="en-US" sz="1900" kern="1200" dirty="0">
            <a:solidFill>
              <a:srgbClr val="333333"/>
            </a:solidFill>
          </a:endParaRPr>
        </a:p>
      </dsp:txBody>
      <dsp:txXfrm>
        <a:off x="1059754" y="2298147"/>
        <a:ext cx="5304469" cy="917536"/>
      </dsp:txXfrm>
    </dsp:sp>
    <dsp:sp modelId="{6C73FB73-567C-441D-A7FA-EC1AA691EDF1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42E12-C542-429B-877D-101EDD4490D1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1AE00-CD0B-4D39-8319-2FD75BA6B838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rgbClr val="333333"/>
              </a:solidFill>
            </a:rPr>
            <a:t>To use SQL queries for data retrieval, analysis, and decision-making</a:t>
          </a:r>
          <a:endParaRPr lang="en-US" sz="1900" kern="1200" dirty="0">
            <a:solidFill>
              <a:srgbClr val="333333"/>
            </a:solidFill>
          </a:endParaRPr>
        </a:p>
      </dsp:txBody>
      <dsp:txXfrm>
        <a:off x="1059754" y="3445068"/>
        <a:ext cx="5304469" cy="917536"/>
      </dsp:txXfrm>
    </dsp:sp>
    <dsp:sp modelId="{26AB9383-5C83-4CB0-BC96-731CEEB9E9A7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rgbClr val="E1F4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357C7-B09A-42A2-89E0-A6233FCC8795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F8DBA-740B-4ECD-A9D1-079EBA2ED1BC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solidFill>
          <a:srgbClr val="E1F4FF"/>
        </a:solidFill>
        <a:ln>
          <a:noFill/>
        </a:ln>
        <a:effectLst>
          <a:outerShdw blurRad="50800" dist="50800" dir="5400000" algn="ctr" rotWithShape="0">
            <a:schemeClr val="bg1"/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rgbClr val="333333"/>
              </a:solidFill>
            </a:rPr>
            <a:t>To store and manage airline data in a structured format</a:t>
          </a:r>
          <a:endParaRPr lang="en-US" sz="1900" kern="1200" dirty="0">
            <a:solidFill>
              <a:srgbClr val="333333"/>
            </a:solidFill>
          </a:endParaRPr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4BD2-717E-7D89-C9F3-54D9071AD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2C82D-9A48-651D-E27D-2AAB8890A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56DD3-BFB9-5B5C-1FB9-1ED520A7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09F3-9470-FFC4-532C-FD703D69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879F2-12C2-06E7-81D5-E7018C41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51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29A3-C534-8030-7EB4-6B9C3E3A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B2BED-7FBE-F7C9-AF5E-A90620710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2859-2CD3-6435-0553-AE41372B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95C79-9257-84BE-4DD2-1406695C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794F-049F-0068-7952-5E655FD9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8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E88FC-E0CB-2D30-FC6F-0247508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0DF78-23A3-B9DB-B231-9C5B9814F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C1079-7C12-F313-1E93-5D2010A5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079B-3A10-F7E4-BDA3-BB3F6632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E06E2-7AFB-0810-8610-42C17B05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C7CE-B877-54A1-BCEB-32E2CB36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9E3D-A65E-FA9B-24B1-DFE74D40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A943-881A-C39D-EEF7-BE7D0E6C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D7542-516D-4244-B17A-509A3D99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C28A-C57F-6872-EFAD-F58720C7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73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F39A-E9BE-B540-2C81-55C011F8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FB01-B054-84FF-834D-9F6468A6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0DE95-90A1-9D4B-42A9-B2E8D311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7C34B-7A9F-1D06-4D33-77401CE1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F0AD-C2F9-9B5B-F09E-F63F532D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98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9766-C514-D6B2-24FE-54B16435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16B3-D9DC-1A2D-EB69-470F588DF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C5A7A-0802-9B77-81AF-5013B19F4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D056A-929C-EE28-BA8E-DE4D1CA3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6124B-2686-A2CE-C210-581AFF32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504AD-A7BD-67CF-689D-CB45EFF6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03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3A7A-5F8C-5D87-7677-51E798E2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00EF4-5904-3B28-9E71-FA14A06F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2555-2815-68C4-24C2-88B05698E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F83F3-DD9F-54F7-6C46-0A90B4385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DB6EA-F1E7-4EE6-EEDE-24AD77B8EB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06BBF1-6581-9A3C-A947-85F84401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89CA6-13AD-FC17-A41C-BBDEF89F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9542CB-73EB-4EBA-4F88-CBEFD213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7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12E9-BFA8-F289-7EDE-989C6D64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502A9-1B3E-15E1-E6CD-06C0E990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581F9-A6D1-4B71-3283-EA32F483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373D0-40CF-58A6-2043-CCAD4015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ED922-F0AF-2D8F-4395-BCC4B3B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B8261-8C12-1C7B-A3F4-925F1B36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431AB-8207-B210-67AC-2906F9BD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476C-F5D0-648F-F8D2-B1786C7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61D1-3ECF-E0AD-525D-46B61D047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7EA93-4379-68AC-9AFA-ACF01656E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1B493-0513-A1BF-5B76-676ACDE3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7575A-5370-1589-31E7-E02F2027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D9EFA-C1E8-2158-EE43-2C7B1455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92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207E-E5E0-8F03-D35A-5ACFC179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85B42-A655-4AEA-133C-2F8D52AFF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712DF-98F0-19C8-0D78-CD633BDAF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9A5F9-A047-D4DE-D4CF-210BAAA9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6284B-9F2F-8989-9FA1-8C4EAE69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4C15-41A5-ADC7-B68C-2639CFBD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85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BE363-1070-043D-AE97-2268B300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F2958-E62A-C6EA-7734-7ADC50338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7E6DC-FD18-A70A-626A-9E7602D37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28303-5A10-4055-8BE4-FA0173C398ED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4224-B3DA-2367-61F0-F5C68131B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603D-FB1B-8165-9570-2B26304C5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7DF76F-8AF1-4D28-AAB9-A4471A88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98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3.sv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2.sv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jpg"/><Relationship Id="rId7" Type="http://schemas.openxmlformats.org/officeDocument/2006/relationships/image" Target="../media/image56.sv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5.sv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58.sv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65.sv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5.sv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5.sv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58.sv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3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DBABCE-EBAE-05A6-32C1-EBB703003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8143" y="3019244"/>
            <a:ext cx="9385540" cy="1052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Airline Reservation &amp; Flight Analytics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2178B-7890-3409-44CE-6E9E90B6EA0D}"/>
              </a:ext>
            </a:extLst>
          </p:cNvPr>
          <p:cNvSpPr txBox="1"/>
          <p:nvPr/>
        </p:nvSpPr>
        <p:spPr>
          <a:xfrm>
            <a:off x="9420044" y="5106837"/>
            <a:ext cx="3312543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By: </a:t>
            </a:r>
          </a:p>
          <a:p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Sakshi Patil</a:t>
            </a:r>
          </a:p>
        </p:txBody>
      </p:sp>
    </p:spTree>
    <p:extLst>
      <p:ext uri="{BB962C8B-B14F-4D97-AF65-F5344CB8AC3E}">
        <p14:creationId xmlns:p14="http://schemas.microsoft.com/office/powerpoint/2010/main" val="75434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EAF6FF"/>
            </a:gs>
            <a:gs pos="100000">
              <a:srgbClr val="FFFFF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4D80-E970-6862-7240-61B995F9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46527F-6667-F2EA-0514-69387DA1C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4" y="1856977"/>
            <a:ext cx="3782847" cy="633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0934A3-5A90-66B5-1A23-7FBE82A04A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4" y="2657263"/>
            <a:ext cx="9062213" cy="38356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Route (Two Pins With A Path) with solid fill">
            <a:extLst>
              <a:ext uri="{FF2B5EF4-FFF2-40B4-BE49-F238E27FC236}">
                <a16:creationId xmlns:a16="http://schemas.microsoft.com/office/drawing/2014/main" id="{33CD365B-0338-20E7-C3F2-9B61FCA9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732" y="198835"/>
            <a:ext cx="1185749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8810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EAF6FF"/>
            </a:gs>
            <a:gs pos="95000">
              <a:srgbClr val="FFFFFF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BF5E-72A0-DB82-7BC9-B7CCBAC5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1619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C0A1D2-7B8C-0D61-343B-D934F21B9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6" y="1885373"/>
            <a:ext cx="3441386" cy="478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941E46-5B17-A7CA-4D09-5DF58D2C6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6" y="2717321"/>
            <a:ext cx="10328291" cy="3554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grpSp>
        <p:nvGrpSpPr>
          <p:cNvPr id="11" name="Graphic 3" descr="Users with solid fill">
            <a:extLst>
              <a:ext uri="{FF2B5EF4-FFF2-40B4-BE49-F238E27FC236}">
                <a16:creationId xmlns:a16="http://schemas.microsoft.com/office/drawing/2014/main" id="{D74781AF-3E53-34CD-D38C-464E9EEB3C92}"/>
              </a:ext>
            </a:extLst>
          </p:cNvPr>
          <p:cNvGrpSpPr/>
          <p:nvPr/>
        </p:nvGrpSpPr>
        <p:grpSpPr>
          <a:xfrm>
            <a:off x="142149" y="484660"/>
            <a:ext cx="1204068" cy="392844"/>
            <a:chOff x="366198" y="471626"/>
            <a:chExt cx="1204068" cy="392844"/>
          </a:xfrm>
          <a:solidFill>
            <a:schemeClr val="accent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D10D3E-A7E6-6BE9-4A36-01AB75000031}"/>
                </a:ext>
              </a:extLst>
            </p:cNvPr>
            <p:cNvSpPr/>
            <p:nvPr/>
          </p:nvSpPr>
          <p:spPr>
            <a:xfrm>
              <a:off x="495206" y="471626"/>
              <a:ext cx="258014" cy="134946"/>
            </a:xfrm>
            <a:prstGeom prst="ellipse">
              <a:avLst/>
            </a:pr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F17D8D-3DDE-2C5B-9EFA-C984DB1DFC7E}"/>
                </a:ext>
              </a:extLst>
            </p:cNvPr>
            <p:cNvSpPr/>
            <p:nvPr/>
          </p:nvSpPr>
          <p:spPr>
            <a:xfrm>
              <a:off x="1183245" y="471626"/>
              <a:ext cx="258014" cy="134946"/>
            </a:xfrm>
            <a:prstGeom prst="ellipse">
              <a:avLst/>
            </a:pr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B3E467-BDAD-3FF9-AE30-BE64607B253A}"/>
                </a:ext>
              </a:extLst>
            </p:cNvPr>
            <p:cNvSpPr/>
            <p:nvPr/>
          </p:nvSpPr>
          <p:spPr>
            <a:xfrm>
              <a:off x="710218" y="729524"/>
              <a:ext cx="516029" cy="134946"/>
            </a:xfrm>
            <a:custGeom>
              <a:avLst/>
              <a:gdLst>
                <a:gd name="csX0" fmla="*/ 516029 w 516029"/>
                <a:gd name="csY0" fmla="*/ 134947 h 134946"/>
                <a:gd name="csX1" fmla="*/ 516029 w 516029"/>
                <a:gd name="csY1" fmla="*/ 67473 h 134946"/>
                <a:gd name="csX2" fmla="*/ 490228 w 516029"/>
                <a:gd name="csY2" fmla="*/ 40484 h 134946"/>
                <a:gd name="csX3" fmla="*/ 364087 w 516029"/>
                <a:gd name="csY3" fmla="*/ 8996 h 134946"/>
                <a:gd name="csX4" fmla="*/ 258015 w 516029"/>
                <a:gd name="csY4" fmla="*/ 0 h 134946"/>
                <a:gd name="csX5" fmla="*/ 151942 w 516029"/>
                <a:gd name="csY5" fmla="*/ 8996 h 134946"/>
                <a:gd name="csX6" fmla="*/ 25801 w 516029"/>
                <a:gd name="csY6" fmla="*/ 40484 h 134946"/>
                <a:gd name="csX7" fmla="*/ 0 w 516029"/>
                <a:gd name="csY7" fmla="*/ 67473 h 134946"/>
                <a:gd name="csX8" fmla="*/ 0 w 516029"/>
                <a:gd name="csY8" fmla="*/ 134947 h 134946"/>
                <a:gd name="csX9" fmla="*/ 516029 w 516029"/>
                <a:gd name="csY9" fmla="*/ 134947 h 13494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516029" h="134946">
                  <a:moveTo>
                    <a:pt x="516029" y="134947"/>
                  </a:moveTo>
                  <a:lnTo>
                    <a:pt x="516029" y="67473"/>
                  </a:lnTo>
                  <a:cubicBezTo>
                    <a:pt x="516029" y="56977"/>
                    <a:pt x="507429" y="46482"/>
                    <a:pt x="490228" y="40484"/>
                  </a:cubicBezTo>
                  <a:cubicBezTo>
                    <a:pt x="455826" y="25490"/>
                    <a:pt x="409957" y="14994"/>
                    <a:pt x="364087" y="8996"/>
                  </a:cubicBezTo>
                  <a:cubicBezTo>
                    <a:pt x="332552" y="4498"/>
                    <a:pt x="295283" y="0"/>
                    <a:pt x="258015" y="0"/>
                  </a:cubicBezTo>
                  <a:cubicBezTo>
                    <a:pt x="223613" y="0"/>
                    <a:pt x="186344" y="2999"/>
                    <a:pt x="151942" y="8996"/>
                  </a:cubicBezTo>
                  <a:cubicBezTo>
                    <a:pt x="106073" y="14994"/>
                    <a:pt x="63070" y="26989"/>
                    <a:pt x="25801" y="40484"/>
                  </a:cubicBezTo>
                  <a:cubicBezTo>
                    <a:pt x="8600" y="47981"/>
                    <a:pt x="0" y="56977"/>
                    <a:pt x="0" y="67473"/>
                  </a:cubicBezTo>
                  <a:lnTo>
                    <a:pt x="0" y="134947"/>
                  </a:lnTo>
                  <a:lnTo>
                    <a:pt x="516029" y="134947"/>
                  </a:ln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6F07FE-9364-C79E-D12D-9C0C285A91DF}"/>
                </a:ext>
              </a:extLst>
            </p:cNvPr>
            <p:cNvSpPr/>
            <p:nvPr/>
          </p:nvSpPr>
          <p:spPr>
            <a:xfrm>
              <a:off x="839225" y="576584"/>
              <a:ext cx="258014" cy="134946"/>
            </a:xfrm>
            <a:prstGeom prst="ellipse">
              <a:avLst/>
            </a:pr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CD9E85-B54E-38C9-6C9D-88FC62B5D1CE}"/>
                </a:ext>
              </a:extLst>
            </p:cNvPr>
            <p:cNvSpPr/>
            <p:nvPr/>
          </p:nvSpPr>
          <p:spPr>
            <a:xfrm>
              <a:off x="1102973" y="624565"/>
              <a:ext cx="467293" cy="134946"/>
            </a:xfrm>
            <a:custGeom>
              <a:avLst/>
              <a:gdLst>
                <a:gd name="csX0" fmla="*/ 441492 w 467293"/>
                <a:gd name="csY0" fmla="*/ 40484 h 134946"/>
                <a:gd name="csX1" fmla="*/ 315351 w 467293"/>
                <a:gd name="csY1" fmla="*/ 8996 h 134946"/>
                <a:gd name="csX2" fmla="*/ 209279 w 467293"/>
                <a:gd name="csY2" fmla="*/ 0 h 134946"/>
                <a:gd name="csX3" fmla="*/ 103206 w 467293"/>
                <a:gd name="csY3" fmla="*/ 8996 h 134946"/>
                <a:gd name="csX4" fmla="*/ 51603 w 467293"/>
                <a:gd name="csY4" fmla="*/ 19492 h 134946"/>
                <a:gd name="csX5" fmla="*/ 51603 w 467293"/>
                <a:gd name="csY5" fmla="*/ 20992 h 134946"/>
                <a:gd name="csX6" fmla="*/ 0 w 467293"/>
                <a:gd name="csY6" fmla="*/ 86966 h 134946"/>
                <a:gd name="csX7" fmla="*/ 131874 w 467293"/>
                <a:gd name="csY7" fmla="*/ 121452 h 134946"/>
                <a:gd name="csX8" fmla="*/ 154809 w 467293"/>
                <a:gd name="csY8" fmla="*/ 134947 h 134946"/>
                <a:gd name="csX9" fmla="*/ 467293 w 467293"/>
                <a:gd name="csY9" fmla="*/ 134947 h 134946"/>
                <a:gd name="csX10" fmla="*/ 467293 w 467293"/>
                <a:gd name="csY10" fmla="*/ 67473 h 134946"/>
                <a:gd name="csX11" fmla="*/ 441492 w 467293"/>
                <a:gd name="csY11" fmla="*/ 40484 h 13494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467293" h="134946">
                  <a:moveTo>
                    <a:pt x="441492" y="40484"/>
                  </a:moveTo>
                  <a:cubicBezTo>
                    <a:pt x="407090" y="25490"/>
                    <a:pt x="361220" y="14994"/>
                    <a:pt x="315351" y="8996"/>
                  </a:cubicBezTo>
                  <a:cubicBezTo>
                    <a:pt x="283816" y="4498"/>
                    <a:pt x="246547" y="0"/>
                    <a:pt x="209279" y="0"/>
                  </a:cubicBezTo>
                  <a:cubicBezTo>
                    <a:pt x="174877" y="0"/>
                    <a:pt x="137608" y="2999"/>
                    <a:pt x="103206" y="8996"/>
                  </a:cubicBezTo>
                  <a:cubicBezTo>
                    <a:pt x="86005" y="11995"/>
                    <a:pt x="68804" y="14994"/>
                    <a:pt x="51603" y="19492"/>
                  </a:cubicBezTo>
                  <a:lnTo>
                    <a:pt x="51603" y="20992"/>
                  </a:lnTo>
                  <a:cubicBezTo>
                    <a:pt x="51603" y="46482"/>
                    <a:pt x="31535" y="70472"/>
                    <a:pt x="0" y="86966"/>
                  </a:cubicBezTo>
                  <a:cubicBezTo>
                    <a:pt x="54470" y="95962"/>
                    <a:pt x="97472" y="107957"/>
                    <a:pt x="131874" y="121452"/>
                  </a:cubicBezTo>
                  <a:cubicBezTo>
                    <a:pt x="140475" y="125950"/>
                    <a:pt x="149075" y="128949"/>
                    <a:pt x="154809" y="134947"/>
                  </a:cubicBezTo>
                  <a:lnTo>
                    <a:pt x="467293" y="134947"/>
                  </a:lnTo>
                  <a:lnTo>
                    <a:pt x="467293" y="67473"/>
                  </a:lnTo>
                  <a:cubicBezTo>
                    <a:pt x="467293" y="56977"/>
                    <a:pt x="458693" y="46482"/>
                    <a:pt x="441492" y="40484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7166D4-0900-742D-D4D5-57CE6B1662D8}"/>
                </a:ext>
              </a:extLst>
            </p:cNvPr>
            <p:cNvSpPr/>
            <p:nvPr/>
          </p:nvSpPr>
          <p:spPr>
            <a:xfrm>
              <a:off x="366198" y="624565"/>
              <a:ext cx="467293" cy="134946"/>
            </a:xfrm>
            <a:custGeom>
              <a:avLst/>
              <a:gdLst>
                <a:gd name="csX0" fmla="*/ 335419 w 467293"/>
                <a:gd name="csY0" fmla="*/ 121452 h 134946"/>
                <a:gd name="csX1" fmla="*/ 335419 w 467293"/>
                <a:gd name="csY1" fmla="*/ 121452 h 134946"/>
                <a:gd name="csX2" fmla="*/ 467293 w 467293"/>
                <a:gd name="csY2" fmla="*/ 86966 h 134946"/>
                <a:gd name="csX3" fmla="*/ 415690 w 467293"/>
                <a:gd name="csY3" fmla="*/ 20992 h 134946"/>
                <a:gd name="csX4" fmla="*/ 415690 w 467293"/>
                <a:gd name="csY4" fmla="*/ 17993 h 134946"/>
                <a:gd name="csX5" fmla="*/ 364087 w 467293"/>
                <a:gd name="csY5" fmla="*/ 8996 h 134946"/>
                <a:gd name="csX6" fmla="*/ 258015 w 467293"/>
                <a:gd name="csY6" fmla="*/ 0 h 134946"/>
                <a:gd name="csX7" fmla="*/ 151942 w 467293"/>
                <a:gd name="csY7" fmla="*/ 8996 h 134946"/>
                <a:gd name="csX8" fmla="*/ 25801 w 467293"/>
                <a:gd name="csY8" fmla="*/ 40484 h 134946"/>
                <a:gd name="csX9" fmla="*/ 0 w 467293"/>
                <a:gd name="csY9" fmla="*/ 67473 h 134946"/>
                <a:gd name="csX10" fmla="*/ 0 w 467293"/>
                <a:gd name="csY10" fmla="*/ 134947 h 134946"/>
                <a:gd name="csX11" fmla="*/ 309618 w 467293"/>
                <a:gd name="csY11" fmla="*/ 134947 h 134946"/>
                <a:gd name="csX12" fmla="*/ 335419 w 467293"/>
                <a:gd name="csY12" fmla="*/ 121452 h 13494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467293" h="134946">
                  <a:moveTo>
                    <a:pt x="335419" y="121452"/>
                  </a:moveTo>
                  <a:lnTo>
                    <a:pt x="335419" y="121452"/>
                  </a:lnTo>
                  <a:cubicBezTo>
                    <a:pt x="375555" y="106458"/>
                    <a:pt x="421424" y="94463"/>
                    <a:pt x="467293" y="86966"/>
                  </a:cubicBezTo>
                  <a:cubicBezTo>
                    <a:pt x="435758" y="68973"/>
                    <a:pt x="415690" y="46482"/>
                    <a:pt x="415690" y="20992"/>
                  </a:cubicBezTo>
                  <a:cubicBezTo>
                    <a:pt x="415690" y="19492"/>
                    <a:pt x="415690" y="19492"/>
                    <a:pt x="415690" y="17993"/>
                  </a:cubicBezTo>
                  <a:cubicBezTo>
                    <a:pt x="398489" y="14994"/>
                    <a:pt x="381288" y="10496"/>
                    <a:pt x="364087" y="8996"/>
                  </a:cubicBezTo>
                  <a:cubicBezTo>
                    <a:pt x="332552" y="4498"/>
                    <a:pt x="295283" y="0"/>
                    <a:pt x="258015" y="0"/>
                  </a:cubicBezTo>
                  <a:cubicBezTo>
                    <a:pt x="223613" y="0"/>
                    <a:pt x="186344" y="2999"/>
                    <a:pt x="151942" y="8996"/>
                  </a:cubicBezTo>
                  <a:cubicBezTo>
                    <a:pt x="106073" y="16493"/>
                    <a:pt x="63070" y="26989"/>
                    <a:pt x="25801" y="40484"/>
                  </a:cubicBezTo>
                  <a:cubicBezTo>
                    <a:pt x="8600" y="46482"/>
                    <a:pt x="0" y="56977"/>
                    <a:pt x="0" y="67473"/>
                  </a:cubicBezTo>
                  <a:lnTo>
                    <a:pt x="0" y="134947"/>
                  </a:lnTo>
                  <a:lnTo>
                    <a:pt x="309618" y="134947"/>
                  </a:lnTo>
                  <a:cubicBezTo>
                    <a:pt x="318218" y="128949"/>
                    <a:pt x="323952" y="125950"/>
                    <a:pt x="335419" y="121452"/>
                  </a:cubicBezTo>
                  <a:close/>
                </a:path>
              </a:pathLst>
            </a:custGeom>
            <a:solidFill>
              <a:schemeClr val="accent1"/>
            </a:solidFill>
            <a:ln w="14288" cap="flat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9556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EAF6FF"/>
            </a:gs>
            <a:gs pos="95000">
              <a:srgbClr val="FFFFFF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6AFA-B14F-3D1D-E93F-920154EC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61EC6D-86AA-154A-6772-8F30BF39E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84" y="1734667"/>
            <a:ext cx="4454865" cy="287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screenshot of a computer">
            <a:extLst>
              <a:ext uri="{FF2B5EF4-FFF2-40B4-BE49-F238E27FC236}">
                <a16:creationId xmlns:a16="http://schemas.microsoft.com/office/drawing/2014/main" id="{2D8EA8C3-5691-B95C-BA8D-7177BF97CC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58" y="2353469"/>
            <a:ext cx="9341382" cy="37367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6" name="Graphic 5" descr="Ticket with solid fill">
            <a:extLst>
              <a:ext uri="{FF2B5EF4-FFF2-40B4-BE49-F238E27FC236}">
                <a16:creationId xmlns:a16="http://schemas.microsoft.com/office/drawing/2014/main" id="{24585B92-B11D-2CEC-1E19-B60A31C8C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124" y="11350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Graphic 6" descr="Take Off with solid fill">
            <a:extLst>
              <a:ext uri="{FF2B5EF4-FFF2-40B4-BE49-F238E27FC236}">
                <a16:creationId xmlns:a16="http://schemas.microsoft.com/office/drawing/2014/main" id="{6A47170A-51A8-E9E0-A19F-57C5915B91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2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9079" y="57867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51651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ing of an airplane flying over clouds">
            <a:extLst>
              <a:ext uri="{FF2B5EF4-FFF2-40B4-BE49-F238E27FC236}">
                <a16:creationId xmlns:a16="http://schemas.microsoft.com/office/drawing/2014/main" id="{AE988770-957D-0A11-CFFF-E4EFE093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1" b="-1"/>
          <a:stretch>
            <a:fillRect/>
          </a:stretch>
        </p:blipFill>
        <p:spPr>
          <a:xfrm>
            <a:off x="0" y="17755"/>
            <a:ext cx="12192000" cy="6822490"/>
          </a:xfrm>
          <a:prstGeom prst="rect">
            <a:avLst/>
          </a:prstGeom>
          <a:solidFill>
            <a:srgbClr val="EAF6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E43-6689-3A56-624B-188A848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8362"/>
            <a:ext cx="9144000" cy="914400"/>
          </a:xfrm>
          <a:noFill/>
        </p:spPr>
        <p:txBody>
          <a:bodyPr anchor="b">
            <a:normAutofit/>
          </a:bodyPr>
          <a:lstStyle/>
          <a:p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364B7-ACEA-E3DF-3BBD-573476445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queries helped retrieve fundamental information such as airlines, routes, passengers, and booking status, forming the foundation for deeper analysis.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58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0B87DC-7D79-ACB8-8302-808652C7DB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Content Placeholder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4DF6D23-C66C-77D5-1599-4CF873DE7F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34" y="1690688"/>
            <a:ext cx="5946026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889005-1864-A433-2991-826563F40E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34" y="3429000"/>
            <a:ext cx="5946026" cy="29162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F3B5A-6521-4B84-BF79-3EFE2E2C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List all airlines with rating above 4.5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Rating Star with solid fill">
            <a:extLst>
              <a:ext uri="{FF2B5EF4-FFF2-40B4-BE49-F238E27FC236}">
                <a16:creationId xmlns:a16="http://schemas.microsoft.com/office/drawing/2014/main" id="{BE46655C-AE07-8E1E-39FF-47ED3B1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287" y="570706"/>
            <a:ext cx="914400" cy="914400"/>
          </a:xfrm>
          <a:prstGeom prst="rect">
            <a:avLst/>
          </a:prstGeom>
        </p:spPr>
      </p:pic>
      <p:pic>
        <p:nvPicPr>
          <p:cNvPr id="9" name="Graphic 8" descr="Airplane with solid fill">
            <a:extLst>
              <a:ext uri="{FF2B5EF4-FFF2-40B4-BE49-F238E27FC236}">
                <a16:creationId xmlns:a16="http://schemas.microsoft.com/office/drawing/2014/main" id="{E89480A9-D5F9-72AA-AEE2-38FF467CA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77951">
            <a:off x="108966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58470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E62DFF-6FE5-F1F6-C529-EDA0383D48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7DF3D-4CA3-AC01-7F11-161B780A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8" y="365126"/>
            <a:ext cx="9594011" cy="111861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Show all flights departing from Delhi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a text&#10;&#10;AI-generated content may be incorrect.">
            <a:extLst>
              <a:ext uri="{FF2B5EF4-FFF2-40B4-BE49-F238E27FC236}">
                <a16:creationId xmlns:a16="http://schemas.microsoft.com/office/drawing/2014/main" id="{7B4CD1E1-B389-8073-1644-1BB21FB8C4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84" y="1651960"/>
            <a:ext cx="4957403" cy="1447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7E364A-BB1F-913E-DCA2-0C430D635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6" y="3597186"/>
            <a:ext cx="5871804" cy="2685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7A1D2145-9A2C-3046-2E77-5944E0B5B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75803">
            <a:off x="108966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EBC1BCB1-27D7-E9FF-2524-8698CB1E1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295" y="148873"/>
            <a:ext cx="1775012" cy="16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6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D88F94-208F-316D-5313-D83A07F55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86F5E-A5FA-40B2-1DB3-55B37C60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0353"/>
            <a:ext cx="8839201" cy="106976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Display passenger names and countries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A195B3-9FC1-82AA-90C2-9A7C45ED8E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4531"/>
            <a:ext cx="3252698" cy="1069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482AA4-A7E5-6496-033E-795742218E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18" y="2070471"/>
            <a:ext cx="5289971" cy="3732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16B5D355-80E1-F47F-22E2-10F61B7F9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985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Graphic 9" descr="Earth globe: Americas with solid fill">
            <a:extLst>
              <a:ext uri="{FF2B5EF4-FFF2-40B4-BE49-F238E27FC236}">
                <a16:creationId xmlns:a16="http://schemas.microsoft.com/office/drawing/2014/main" id="{4BEDF7A5-972F-9001-6C94-16AB925C5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9001" y="365125"/>
            <a:ext cx="794170" cy="859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Users with solid fill">
            <a:extLst>
              <a:ext uri="{FF2B5EF4-FFF2-40B4-BE49-F238E27FC236}">
                <a16:creationId xmlns:a16="http://schemas.microsoft.com/office/drawing/2014/main" id="{315E02BA-FC70-9ABC-16CB-3347352C9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2200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731BA7-1DD4-BA03-C2D4-FBD783BEB6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A634E-AEBF-35BE-DB1A-7516D681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Show all confirmed reservation records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a message&#10;&#10;AI-generated content may be incorrect.">
            <a:extLst>
              <a:ext uri="{FF2B5EF4-FFF2-40B4-BE49-F238E27FC236}">
                <a16:creationId xmlns:a16="http://schemas.microsoft.com/office/drawing/2014/main" id="{684EF157-C65E-92DF-35C8-5C3E0A37C4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9930"/>
            <a:ext cx="4994334" cy="16944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E687B1-D411-E53D-07BB-44826A419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2122009"/>
            <a:ext cx="5391149" cy="3640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9373798D-5513-6B15-F81F-1ECF652E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3272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47626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2A644-1E23-34AB-8F65-8140BAD989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solidFill>
            <a:srgbClr val="EAF6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A5E7B-4D0B-5767-260C-995ADB0B2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1524000" y="2589785"/>
            <a:ext cx="8514994" cy="964593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 &amp; Sorting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27FCD-7124-B16F-29BC-F367A89B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524000" y="3785918"/>
            <a:ext cx="9144000" cy="17716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 and sorting queries allowed us to focus on relevant records like age range, high-priced tickets, and top fare bookings, helping identify priority segments and trends.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10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AEFF9-F4F6-6C4A-0134-91840BC50B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677FC-8DA3-CC76-0218-60EC7365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0294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Show flights with ticket price &gt; 15000 sorted high → low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A214CC3-7F9F-DFE3-CD83-5272EAE9A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36" y="2566261"/>
            <a:ext cx="3996996" cy="1725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document&#10;&#10;AI-generated content may be incorrect.">
            <a:extLst>
              <a:ext uri="{FF2B5EF4-FFF2-40B4-BE49-F238E27FC236}">
                <a16:creationId xmlns:a16="http://schemas.microsoft.com/office/drawing/2014/main" id="{6A58B888-016B-D2CB-5ECD-D3FDD9D64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3307"/>
            <a:ext cx="4508830" cy="3381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B02130E5-4BCD-C8E5-458E-F95FE848F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0725">
            <a:off x="231385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Graphic 6" descr="Money with solid fill">
            <a:extLst>
              <a:ext uri="{FF2B5EF4-FFF2-40B4-BE49-F238E27FC236}">
                <a16:creationId xmlns:a16="http://schemas.microsoft.com/office/drawing/2014/main" id="{141323EE-A629-BCA2-8AF7-A0020CF02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4830" y="224287"/>
            <a:ext cx="1282369" cy="931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95512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E1F4FF"/>
            </a:gs>
            <a:gs pos="90000">
              <a:srgbClr val="FFFF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93E6-400C-EAA2-9C12-DD28AAD41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930724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12D34-EC60-7F9A-6A07-8503E294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1660"/>
            <a:ext cx="9144000" cy="27561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This project focuses on analyzing airline reservation data to understand flight operations, ticket pricing, passenger booking trends, and revenue insights.</a:t>
            </a:r>
            <a:br>
              <a:rPr lang="en-US" dirty="0">
                <a:solidFill>
                  <a:srgbClr val="333333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The system uses a relational database and SQL queries to perform analytics across multiple datasets like Airlines, Flights, Passengers, and Reservations.</a:t>
            </a:r>
            <a:endParaRPr lang="en-IN" dirty="0">
              <a:solidFill>
                <a:srgbClr val="333333"/>
              </a:solidFill>
            </a:endParaRPr>
          </a:p>
        </p:txBody>
      </p:sp>
      <p:pic>
        <p:nvPicPr>
          <p:cNvPr id="7" name="Graphic 6" descr="Take Off with solid fill">
            <a:extLst>
              <a:ext uri="{FF2B5EF4-FFF2-40B4-BE49-F238E27FC236}">
                <a16:creationId xmlns:a16="http://schemas.microsoft.com/office/drawing/2014/main" id="{5BED1120-0446-4C5A-D2EC-F0D0BDC7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735636"/>
            <a:ext cx="1242204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9337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E90497-B97A-C03C-38EE-DA560134B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C9812-77C3-52B3-D9E1-1B71544A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List passengers between age 25 and 35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E78BBEE-622B-74C4-FD2D-FB66737E25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30" y="2229883"/>
            <a:ext cx="3123301" cy="23982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133836-1E6B-397C-9979-1CDCADEA0A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1979673"/>
            <a:ext cx="5056517" cy="36620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B134B420-08B2-1B35-96DD-412DF2203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542">
            <a:off x="199845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34210701-B6B5-C670-C4A9-346D96C5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58500" y="301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9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78F923-493F-EF02-7133-62B467943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7DEE3-607C-3D2A-7520-446E8CF1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Show top 5 highest fare bookings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C29EB4D-8920-CE2F-5C19-E7DE8BAB52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31" y="2563367"/>
            <a:ext cx="3409231" cy="17325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02B50-CFC2-A572-123F-F19C3EDBC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2" y="1984076"/>
            <a:ext cx="4641011" cy="3053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7B2ACB5E-16B7-C85F-8E32-F1AD71055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3263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Graphic 4" descr="Money with solid fill">
            <a:extLst>
              <a:ext uri="{FF2B5EF4-FFF2-40B4-BE49-F238E27FC236}">
                <a16:creationId xmlns:a16="http://schemas.microsoft.com/office/drawing/2014/main" id="{84BB4096-F740-7DE5-7C81-9B4126FBB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4830" y="224287"/>
            <a:ext cx="1282369" cy="931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2570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5691F-EEC0-F56A-B900-DE1B581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solidFill>
            <a:srgbClr val="EAF6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3D15-ABB9-64B5-E8D2-A4AF4747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JOINS</a:t>
            </a:r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EC0E0-76EB-D782-C441-3A4E92C08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queries combined data across tables to provide a real-time connected view of passengers, flights, and airlines, enabling complete booking journey analysis in one output.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73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DFBABB-CF15-300A-21BE-0EEF5AF0E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B422B-48E6-2A9F-3143-857E12B5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Show flight, airline name, and ticket price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words&#10;&#10;AI-generated content may be incorrect.">
            <a:extLst>
              <a:ext uri="{FF2B5EF4-FFF2-40B4-BE49-F238E27FC236}">
                <a16:creationId xmlns:a16="http://schemas.microsoft.com/office/drawing/2014/main" id="{B1EE069F-3251-D0DA-2FBD-20C38B7BB5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28" y="2428679"/>
            <a:ext cx="4305570" cy="16041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CC7CD-D17C-8AEC-FB55-C674FBD2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85" y="1997014"/>
            <a:ext cx="5227607" cy="4071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7C9650A0-1081-F72F-7DAF-102C93534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598">
            <a:off x="109749" y="561148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6484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6764D0-4728-9D84-67D9-1044401ED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BB90C-88DD-7DE9-8892-35780F95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Show passenger name with their booked flight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44F3476-7FBA-FAF2-67EE-CA371EBDB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61" y="2463598"/>
            <a:ext cx="4412949" cy="1930804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DDCC09-A427-DD9C-9E84-A7DDAE7AA0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52" y="1690688"/>
            <a:ext cx="4412948" cy="3714675"/>
          </a:xfrm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E680D7C1-FAC9-6418-263F-C1BA13CB7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6776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גרפיקה 80" descr="Pilot">
            <a:extLst>
              <a:ext uri="{FF2B5EF4-FFF2-40B4-BE49-F238E27FC236}">
                <a16:creationId xmlns:a16="http://schemas.microsoft.com/office/drawing/2014/main" id="{CF046408-D9FA-9E48-11F6-2B75BAADE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600" y="284542"/>
            <a:ext cx="914400" cy="7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E78D4B-22AF-70BD-7DF7-566D5846669C}"/>
              </a:ext>
            </a:extLst>
          </p:cNvPr>
          <p:cNvSpPr/>
          <p:nvPr/>
        </p:nvSpPr>
        <p:spPr>
          <a:xfrm>
            <a:off x="0" y="-21613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44BB5-A959-4A67-F0E3-2DF8B73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List bookings with airline name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8492D7E-05D5-3135-C18F-34FE37A59D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3" y="2344893"/>
            <a:ext cx="4882551" cy="2124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22C2C5-B16D-F969-6784-8EAA5BF40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18" y="1845963"/>
            <a:ext cx="5101087" cy="34334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4BED03DA-6E89-DFF8-BF87-811743CED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5746">
            <a:off x="347933" y="556403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גרפיקה 80" descr="Pilot">
            <a:extLst>
              <a:ext uri="{FF2B5EF4-FFF2-40B4-BE49-F238E27FC236}">
                <a16:creationId xmlns:a16="http://schemas.microsoft.com/office/drawing/2014/main" id="{4BEE04AC-E49E-1A5B-28BD-86CFD78E2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600" y="284542"/>
            <a:ext cx="914400" cy="7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10464-BF8E-372B-8E3C-35F73DF0F6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4F457-A7A6-BF90-5F90-81AA3425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 Fetch passengers who booked Business Class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76713DBC-A444-8088-8A6A-3E8858ABBF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5" y="2468854"/>
            <a:ext cx="3984416" cy="1920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F18C94-7769-DBDC-4BCE-757CC1F5D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08" y="2106357"/>
            <a:ext cx="3726611" cy="35870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A8CCA5F4-AB7E-3A14-EF15-A9F63FF7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5363">
            <a:off x="234351" y="569423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22CA2508-EEFC-A9AE-EE07-88120B943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58500" y="301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CA064-F916-BE3D-97B3-C678CE27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solidFill>
            <a:srgbClr val="F7FB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A7A5E-58E1-12C3-6FEE-BA8BBAAE5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2264"/>
            <a:ext cx="9144000" cy="913471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C1918-1551-2AF9-BDDF-C4A517734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045" y="4097548"/>
            <a:ext cx="9144000" cy="1449238"/>
          </a:xfrm>
        </p:spPr>
        <p:txBody>
          <a:bodyPr/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Aggregation queries summarized data to calculate revenue, booking count, and airline flight volume, supporting decision-making for business performance measurement.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9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A040F7-8522-A731-252A-86296C83B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999B9-2ED3-8D1C-E395-E0A2EED7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 Count total bookings by booking status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49F26B90-034C-87B4-78A5-C53BB3F80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3" y="2260060"/>
            <a:ext cx="4097817" cy="1603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">
            <a:extLst>
              <a:ext uri="{FF2B5EF4-FFF2-40B4-BE49-F238E27FC236}">
                <a16:creationId xmlns:a16="http://schemas.microsoft.com/office/drawing/2014/main" id="{E4D11F7C-29E9-026F-2FF6-F4C70B930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66" y="2032658"/>
            <a:ext cx="3454520" cy="25565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1415ED50-4B9A-494A-EB1F-5A6DB1B9D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26198">
            <a:off x="234351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26794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C0B1D8-868E-CFAA-B331-B4B9B7FE5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0C9BC-E429-0C17-5DCB-2399BF6A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13. Total revenue collected from confirmed bookings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words&#10;&#10;AI-generated content may be incorrect.">
            <a:extLst>
              <a:ext uri="{FF2B5EF4-FFF2-40B4-BE49-F238E27FC236}">
                <a16:creationId xmlns:a16="http://schemas.microsoft.com/office/drawing/2014/main" id="{F28C25D0-F6A6-06F9-2821-54BC7A678A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44" y="2430799"/>
            <a:ext cx="3971656" cy="1934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68843-0BA3-9149-E7D1-8772DAE447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77" y="2225614"/>
            <a:ext cx="3347049" cy="21393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7D98F7BF-57FF-0787-8F13-4371B52B2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13935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1520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1F4FF"/>
            </a:gs>
            <a:gs pos="93000">
              <a:srgbClr val="FFFFF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E704E-35B4-636B-36EE-A8AAB260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3755769"/>
          </a:xfrm>
          <a:solidFill>
            <a:srgbClr val="E1F4FF"/>
          </a:solidFill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8" name="Rectangle 1">
            <a:extLst>
              <a:ext uri="{FF2B5EF4-FFF2-40B4-BE49-F238E27FC236}">
                <a16:creationId xmlns:a16="http://schemas.microsoft.com/office/drawing/2014/main" id="{A1B96FDF-06A4-6890-75F1-C19DD3249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8562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75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2359F6-B0BC-429E-6113-4257F3B351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333F4-3D14-8282-2972-FA44A30F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 Count flights available per airline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686496D-E261-500E-1889-0126C2DBA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47" y="2084417"/>
            <a:ext cx="4153170" cy="184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table">
            <a:extLst>
              <a:ext uri="{FF2B5EF4-FFF2-40B4-BE49-F238E27FC236}">
                <a16:creationId xmlns:a16="http://schemas.microsoft.com/office/drawing/2014/main" id="{7F433573-EFD8-94C9-ED74-E7B775C9A1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36" y="1703387"/>
            <a:ext cx="3761117" cy="2895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470D030B-331F-A122-FC94-869ED7454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74136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7580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22BE9-384B-564F-BFDD-724569ED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582A2-7462-1247-CD09-03888373C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5795"/>
            <a:ext cx="9144000" cy="896218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BB0ED-F13C-AC02-1DC9-837B826CE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870"/>
            <a:ext cx="9144000" cy="1604514"/>
          </a:xfrm>
        </p:spPr>
        <p:txBody>
          <a:bodyPr/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 functions ranked airlines and ticket prices without losing detail, highlighting performance leaders and premium fare routes for strategy and pricing improvement.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692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8AF79-034F-99F9-32ED-C51EF3491C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BA43F-6AE6-FAE7-E9EC-B074BDB2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 Rank airlines by fleet size (largest to smallest)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50630D3-BB85-AB4A-0281-3C3938C8C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13" y="2553770"/>
            <a:ext cx="3876136" cy="17504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69FA22B7-3C8F-C8EA-C7C3-4BC12F124A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7" y="1919287"/>
            <a:ext cx="4330459" cy="33600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CFF46389-0B64-3814-D5AC-58B46D998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66245">
            <a:off x="385313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0216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3C21CF-C6E4-704B-F285-E48E9593EB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025F0-6CE6-2C6C-BD23-5F1A9306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 Show top 5 highest priced tickets with rank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a text&#10;&#10;AI-generated content may be incorrect.">
            <a:extLst>
              <a:ext uri="{FF2B5EF4-FFF2-40B4-BE49-F238E27FC236}">
                <a16:creationId xmlns:a16="http://schemas.microsoft.com/office/drawing/2014/main" id="{21C5C48B-A584-CB2C-8D38-1385A30A38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45" y="2498147"/>
            <a:ext cx="4267200" cy="18617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F6C2DA-D5CE-B817-826D-4A1416F51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1828800"/>
            <a:ext cx="4038600" cy="36583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FCAC4958-C016-2680-13B5-6CDF124EC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32266">
            <a:off x="251604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95014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541A0-84EF-9758-BF57-AA56050B1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742FA-4256-CE68-0FB4-5DF290905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5098"/>
            <a:ext cx="9144000" cy="913471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Subqueries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58577-0A9B-F089-2DAF-8480D7223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3516" y="3898781"/>
            <a:ext cx="9144000" cy="1569331"/>
          </a:xfrm>
        </p:spPr>
        <p:txBody>
          <a:bodyPr/>
          <a:lstStyle/>
          <a:p>
            <a:r>
              <a:rPr lang="en-US" b="1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Subqueries helped filter values dynamically by comparing results with averages, identifying above-average performance, premium passengers, and profitable flight selections.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7548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36AA69-F5D5-69E6-A18A-06267592AC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9068-9B46-0DF6-7E02-A2D6993C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17. Flights having ticket price above average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words&#10;&#10;AI-generated content may be incorrect.">
            <a:extLst>
              <a:ext uri="{FF2B5EF4-FFF2-40B4-BE49-F238E27FC236}">
                <a16:creationId xmlns:a16="http://schemas.microsoft.com/office/drawing/2014/main" id="{16F4073B-FCA8-41CF-4D01-87A085C28B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679104"/>
            <a:ext cx="4429125" cy="1499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B715E-EB1E-076C-A59A-F9824D42D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62" y="1929209"/>
            <a:ext cx="3519578" cy="3574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FFEB20DE-A7CD-6E11-E703-AB4568FF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97203">
            <a:off x="234351" y="560566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11679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9D0B4F-DBD3-8C71-8F12-885E3EE170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65D8E-9293-E3CF-6C11-E53B2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18. Passengers who paid more than average booking amount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2D4BFE8C-6C90-5D22-2878-51F2BC9472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323921"/>
            <a:ext cx="5161292" cy="27139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3F8D21-748F-147A-FD4B-8AD0A16E9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36" y="1690688"/>
            <a:ext cx="2705639" cy="3605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D7A6-A069-4558-832A-5FCAB0D625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325438">
            <a:off x="324905" y="5671060"/>
            <a:ext cx="1018120" cy="1018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8871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7BE6-EF44-AB39-7266-B21A2C2956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2FD89-FEEE-99BC-C5BB-83AC4F5C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19. Airlines that have more than 200 fleet size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a text&#10;&#10;AI-generated content may be incorrect.">
            <a:extLst>
              <a:ext uri="{FF2B5EF4-FFF2-40B4-BE49-F238E27FC236}">
                <a16:creationId xmlns:a16="http://schemas.microsoft.com/office/drawing/2014/main" id="{40CC4E08-E3AE-0C7B-624A-F68E75BB2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23" y="2216973"/>
            <a:ext cx="4019550" cy="16476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E68CAF-5E7A-3F42-B813-E2E2A3A4F9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16" y="1936585"/>
            <a:ext cx="4019550" cy="3929377"/>
          </a:xfrm>
          <a:effectLst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87C9DE95-3C4E-CEFE-7BDF-5AE823E0F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09912">
            <a:off x="381000" y="55784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46830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31951F-1379-B3DC-8122-2BBB1A634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A2B">
              <a:alpha val="85000"/>
            </a:srgbClr>
          </a:solidFill>
          <a:ln>
            <a:solidFill>
              <a:srgbClr val="0E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9EB14-CCD4-8FE1-3F8E-EF6B65C9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20. Reservations for flights going to Delhi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close up of words&#10;&#10;AI-generated content may be incorrect.">
            <a:extLst>
              <a:ext uri="{FF2B5EF4-FFF2-40B4-BE49-F238E27FC236}">
                <a16:creationId xmlns:a16="http://schemas.microsoft.com/office/drawing/2014/main" id="{4DB5FC12-FDF9-9B41-97C5-3075539E2B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1" y="2464740"/>
            <a:ext cx="4947250" cy="2331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AF3358-BA86-3B62-92FF-80AF3DE6A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3" y="1849850"/>
            <a:ext cx="3985404" cy="3136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B6B8139F-3083-536E-002F-C910D63D0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3154">
            <a:off x="218536" y="55659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23553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4FD0D-6F4C-B3BA-2C72-D1CECA5DB1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0780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6916C-F0B3-F2A4-8960-99F7A8369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777" y="1440612"/>
            <a:ext cx="6872378" cy="71599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4400" b="1" u="sng" dirty="0">
              <a:solidFill>
                <a:srgbClr val="005A9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51C9F-6B64-05B9-CF4E-D0BBC6354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928" y="2437745"/>
            <a:ext cx="9388415" cy="4088922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Airline Reservation &amp; Flight Analytics system provides clear insights into flight operations, revenue performance, passenger behavior, and airline efficiency. Using SQL queries across joins, aggregations, window functions, and subqueries, we identified patterns like: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airlines perform best (fleet/revenue ranking)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contribution by confirmed bookings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High-value passengers &amp; flight routes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variations and flight demand trends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analysis helps improve operational decision-making, pricing strategies, and passenger experience.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1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EAF6FF"/>
            </a:gs>
            <a:gs pos="100000">
              <a:srgbClr val="FFFFFF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DEDD-0677-5228-7AAD-E95A7333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174625" cmpd="thinThick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dirty="0">
                <a:solidFill>
                  <a:srgbClr val="005A9C"/>
                </a:solidFill>
              </a:rPr>
              <a:t>ER-DIAGRAM</a:t>
            </a:r>
          </a:p>
        </p:txBody>
      </p:sp>
      <p:pic>
        <p:nvPicPr>
          <p:cNvPr id="5" name="Content Placeholder 4" descr="A diagram of a flight&#10;&#10;AI-generated content may be incorrect.">
            <a:extLst>
              <a:ext uri="{FF2B5EF4-FFF2-40B4-BE49-F238E27FC236}">
                <a16:creationId xmlns:a16="http://schemas.microsoft.com/office/drawing/2014/main" id="{62C30A10-0240-EFC2-642A-F6D7BF8BC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42" y="1825625"/>
            <a:ext cx="8850701" cy="42991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27091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ircraft wing above clouds">
            <a:extLst>
              <a:ext uri="{FF2B5EF4-FFF2-40B4-BE49-F238E27FC236}">
                <a16:creationId xmlns:a16="http://schemas.microsoft.com/office/drawing/2014/main" id="{5CC5F05B-6044-EF16-B340-9CF6A5D5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62AA3-3EE4-7B56-A74A-8E696603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5064"/>
            <a:ext cx="10515600" cy="4106174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>
                <a:solidFill>
                  <a:srgbClr val="005A9C"/>
                </a:solidFill>
                <a:latin typeface="Arial Black" panose="020B0A04020102020204" pitchFamily="34" charset="0"/>
              </a:rPr>
              <a:t>THANK YOU</a:t>
            </a:r>
            <a:endParaRPr lang="en-IN" sz="6000" u="sng" dirty="0">
              <a:solidFill>
                <a:srgbClr val="005A9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8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rgbClr val="EAF6FF"/>
            </a:gs>
            <a:gs pos="96000">
              <a:srgbClr val="FFFF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001-AAE7-C6C1-69EE-F21D07DA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68"/>
            <a:ext cx="10515600" cy="659919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OF TABLE</a:t>
            </a:r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47C07-69A7-F103-D0EE-68E0BE57EC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64" y="2182480"/>
            <a:ext cx="8456763" cy="3118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B8FE73-C9F6-7A0E-EF9A-A09A6DA30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64" y="1484818"/>
            <a:ext cx="2985736" cy="533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6B3848-6FB1-671A-1EF1-E1B32CA738AA}"/>
              </a:ext>
            </a:extLst>
          </p:cNvPr>
          <p:cNvSpPr txBox="1"/>
          <p:nvPr/>
        </p:nvSpPr>
        <p:spPr>
          <a:xfrm>
            <a:off x="1153064" y="5454054"/>
            <a:ext cx="8781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table defines operational identity of each airline and helps analyze service rating, fleet capacity, and main operating hubs for route planning.</a:t>
            </a:r>
            <a:endParaRPr lang="en-IN" sz="2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DDCDF283-573F-BDEA-382A-D6C328B96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8256" y="565593"/>
            <a:ext cx="517585" cy="383311"/>
          </a:xfrm>
          <a:prstGeom prst="rect">
            <a:avLst/>
          </a:prstGeom>
        </p:spPr>
      </p:pic>
      <p:pic>
        <p:nvPicPr>
          <p:cNvPr id="9" name="Graphic 8" descr="Take Off with solid fill">
            <a:extLst>
              <a:ext uri="{FF2B5EF4-FFF2-40B4-BE49-F238E27FC236}">
                <a16:creationId xmlns:a16="http://schemas.microsoft.com/office/drawing/2014/main" id="{78F29C5E-18AE-D4DE-D6CD-07A138886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9079" y="57867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969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EAF6FF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4937-454A-3771-C6DC-B44C0979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04550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73F57D-1817-92BB-459A-14609074C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8" y="1328993"/>
            <a:ext cx="3140014" cy="704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EE565-BEC6-24B1-0F1D-234012F39C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8" y="2285068"/>
            <a:ext cx="9109494" cy="2800508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E64FC-3A0B-9EA6-B848-CAE68C30D9D7}"/>
              </a:ext>
            </a:extLst>
          </p:cNvPr>
          <p:cNvSpPr txBox="1"/>
          <p:nvPr/>
        </p:nvSpPr>
        <p:spPr>
          <a:xfrm>
            <a:off x="1138688" y="5337101"/>
            <a:ext cx="8764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table stores route, pricing, and airline mapping, enabling analysis of travel distance, fare comparison, and the performance of airline networks on specific routes.</a:t>
            </a:r>
            <a:endParaRPr lang="en-IN" sz="2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A6551-33A0-3BA2-48D3-B88B258E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16" y="547237"/>
            <a:ext cx="518205" cy="384081"/>
          </a:xfrm>
          <a:prstGeom prst="rect">
            <a:avLst/>
          </a:prstGeom>
        </p:spPr>
      </p:pic>
      <p:pic>
        <p:nvPicPr>
          <p:cNvPr id="5" name="Graphic 4" descr="Take Off with solid fill">
            <a:extLst>
              <a:ext uri="{FF2B5EF4-FFF2-40B4-BE49-F238E27FC236}">
                <a16:creationId xmlns:a16="http://schemas.microsoft.com/office/drawing/2014/main" id="{483CE210-1326-F0C1-3671-37A8275C1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9079" y="57867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22431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EAF6FF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48DC12-E56A-5FFE-8A84-19C1ABED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0A43-9992-D65F-C4FD-46D7737C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4" y="365125"/>
            <a:ext cx="10233953" cy="645765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OF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9BF23-218F-D494-B759-EDC32EB26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2" y="1332808"/>
            <a:ext cx="3932836" cy="645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2" name="Content Placeholder 11" descr="A table with text on it">
            <a:extLst>
              <a:ext uri="{FF2B5EF4-FFF2-40B4-BE49-F238E27FC236}">
                <a16:creationId xmlns:a16="http://schemas.microsoft.com/office/drawing/2014/main" id="{8C4081BB-1709-8056-259F-D285DF4B6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2" y="2114333"/>
            <a:ext cx="9235864" cy="3042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DE689-57A7-2EF0-508D-07A9C7216856}"/>
              </a:ext>
            </a:extLst>
          </p:cNvPr>
          <p:cNvSpPr txBox="1"/>
          <p:nvPr/>
        </p:nvSpPr>
        <p:spPr>
          <a:xfrm>
            <a:off x="690112" y="5292546"/>
            <a:ext cx="981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table captures passenger profiles and demographics, helping identify customer segments, nationality trends, and travel behavior patterns for better service planning.</a:t>
            </a:r>
            <a:endParaRPr lang="en-IN" sz="24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5C21FF40-687B-FC75-3E00-6873B1740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9977" y="491819"/>
            <a:ext cx="517585" cy="383311"/>
          </a:xfrm>
          <a:prstGeom prst="rect">
            <a:avLst/>
          </a:prstGeom>
        </p:spPr>
      </p:pic>
      <p:pic>
        <p:nvPicPr>
          <p:cNvPr id="6" name="Graphic 5" descr="Take Off with solid fill">
            <a:extLst>
              <a:ext uri="{FF2B5EF4-FFF2-40B4-BE49-F238E27FC236}">
                <a16:creationId xmlns:a16="http://schemas.microsoft.com/office/drawing/2014/main" id="{67D08508-D44D-CE68-EC5F-1319321CA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9079" y="57867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0757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EAF6FF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DEB1-58B9-0C34-A0A7-60591BD1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8" y="345057"/>
            <a:ext cx="10515600" cy="724619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1F2206-B1A8-3467-A417-3B1C4FF89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3" y="1446030"/>
            <a:ext cx="3703533" cy="72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8675DF51-BA22-ED38-3B71-59F1BEBB4A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3" y="2483777"/>
            <a:ext cx="8862130" cy="28866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C5377-2775-6050-A7F2-620DC4558827}"/>
              </a:ext>
            </a:extLst>
          </p:cNvPr>
          <p:cNvSpPr txBox="1"/>
          <p:nvPr/>
        </p:nvSpPr>
        <p:spPr>
          <a:xfrm>
            <a:off x="1000664" y="5370466"/>
            <a:ext cx="9195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table connects passengers to flight bookings and revenue, allowing performance tracking of ticket class preference, booking status, and earning analysis per flight.</a:t>
            </a:r>
          </a:p>
          <a:p>
            <a:endParaRPr lang="en-IN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C6464187-53DA-3917-AEED-9E872225B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5508" y="515710"/>
            <a:ext cx="517585" cy="383311"/>
          </a:xfrm>
          <a:prstGeom prst="rect">
            <a:avLst/>
          </a:prstGeom>
        </p:spPr>
      </p:pic>
      <p:pic>
        <p:nvPicPr>
          <p:cNvPr id="5" name="Graphic 4" descr="Take Off with solid fill">
            <a:extLst>
              <a:ext uri="{FF2B5EF4-FFF2-40B4-BE49-F238E27FC236}">
                <a16:creationId xmlns:a16="http://schemas.microsoft.com/office/drawing/2014/main" id="{2147D6F1-2D18-FBE1-2ADF-7924A80A3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9079" y="57867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329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EAF6FF"/>
            </a:gs>
            <a:gs pos="100000">
              <a:srgbClr val="FFFFFF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E5B7-A6C3-141C-A63B-A9A30599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005A9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 OF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C386B-169D-004D-415E-AD4E30CBF6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3436"/>
            <a:ext cx="3546072" cy="414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Content Placeholder 9" descr="A table with numbers and names">
            <a:extLst>
              <a:ext uri="{FF2B5EF4-FFF2-40B4-BE49-F238E27FC236}">
                <a16:creationId xmlns:a16="http://schemas.microsoft.com/office/drawing/2014/main" id="{4AE894BF-F760-21E0-F3F4-668ED4D53F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3" y="2265707"/>
            <a:ext cx="8686950" cy="38991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9" name="Graphic 8" descr="Plane Window with solid fill">
            <a:extLst>
              <a:ext uri="{FF2B5EF4-FFF2-40B4-BE49-F238E27FC236}">
                <a16:creationId xmlns:a16="http://schemas.microsoft.com/office/drawing/2014/main" id="{9B96055B-621B-D9AF-9587-FFFA369EEF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2573" y="4468482"/>
            <a:ext cx="2708695" cy="2220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2" name="Graphic 11" descr="Airplane with solid fill">
            <a:extLst>
              <a:ext uri="{FF2B5EF4-FFF2-40B4-BE49-F238E27FC236}">
                <a16:creationId xmlns:a16="http://schemas.microsoft.com/office/drawing/2014/main" id="{1FC244E1-ECB6-712B-434C-7F84FD2BC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1350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3698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676</Words>
  <Application>Microsoft Office PowerPoint</Application>
  <PresentationFormat>Widescreen</PresentationFormat>
  <Paragraphs>64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Arial Black</vt:lpstr>
      <vt:lpstr>Calibri</vt:lpstr>
      <vt:lpstr>Office Theme</vt:lpstr>
      <vt:lpstr>Airline Reservation &amp; Flight Analytics</vt:lpstr>
      <vt:lpstr>INTRODUCTION</vt:lpstr>
      <vt:lpstr>OBJECTIVE</vt:lpstr>
      <vt:lpstr>ER-DIAGRAM</vt:lpstr>
      <vt:lpstr>STRUCTURE OF TABLE</vt:lpstr>
      <vt:lpstr>STRUCTURE OF TABLE</vt:lpstr>
      <vt:lpstr>STRUCTURE OF TABLE</vt:lpstr>
      <vt:lpstr>STRUCTURE OF TABLE</vt:lpstr>
      <vt:lpstr>CONTENTS OF TABLE</vt:lpstr>
      <vt:lpstr>CONTENTS OF TABLE</vt:lpstr>
      <vt:lpstr>CONTENTS OF TABLE</vt:lpstr>
      <vt:lpstr>CONTENTS OF TABLE</vt:lpstr>
      <vt:lpstr>Basic Queries</vt:lpstr>
      <vt:lpstr>1. List all airlines with rating above 4.5</vt:lpstr>
      <vt:lpstr>2. Show all flights departing from Delhi</vt:lpstr>
      <vt:lpstr>3. Display passenger names and countries</vt:lpstr>
      <vt:lpstr>4. Show all confirmed reservation records</vt:lpstr>
      <vt:lpstr> Filtering &amp; Sorting </vt:lpstr>
      <vt:lpstr>5. Show flights with ticket price &gt; 15000 sorted high → low</vt:lpstr>
      <vt:lpstr> 6. List passengers between age 25 and 35</vt:lpstr>
      <vt:lpstr>7. Show top 5 highest fare bookings</vt:lpstr>
      <vt:lpstr>JOINS </vt:lpstr>
      <vt:lpstr>8. Show flight, airline name, and ticket price</vt:lpstr>
      <vt:lpstr>9. Show passenger name with their booked flight</vt:lpstr>
      <vt:lpstr>10. List bookings with airline name</vt:lpstr>
      <vt:lpstr>11. Fetch passengers who booked Business Class</vt:lpstr>
      <vt:lpstr> Aggregation </vt:lpstr>
      <vt:lpstr>12. Count total bookings by booking status</vt:lpstr>
      <vt:lpstr>13. Total revenue collected from confirmed bookings</vt:lpstr>
      <vt:lpstr> 14. Count flights available per airline</vt:lpstr>
      <vt:lpstr>Window Functions</vt:lpstr>
      <vt:lpstr>15. Rank airlines by fleet size (largest to smallest)</vt:lpstr>
      <vt:lpstr>16. Show top 5 highest priced tickets with rank</vt:lpstr>
      <vt:lpstr> Subqueries </vt:lpstr>
      <vt:lpstr> 17. Flights having ticket price above average</vt:lpstr>
      <vt:lpstr> 18. Passengers who paid more than average booking amount</vt:lpstr>
      <vt:lpstr>19. Airlines that have more than 200 fleet size</vt:lpstr>
      <vt:lpstr>20. Reservations for flights going to Delhi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Sakshi patil</dc:creator>
  <cp:lastModifiedBy>Sakshi patil</cp:lastModifiedBy>
  <cp:revision>14</cp:revision>
  <dcterms:created xsi:type="dcterms:W3CDTF">2025-12-28T19:42:13Z</dcterms:created>
  <dcterms:modified xsi:type="dcterms:W3CDTF">2025-12-30T05:47:26Z</dcterms:modified>
</cp:coreProperties>
</file>